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1" r:id="rId3"/>
    <p:sldId id="259" r:id="rId4"/>
    <p:sldId id="264" r:id="rId5"/>
    <p:sldId id="263" r:id="rId6"/>
    <p:sldId id="260" r:id="rId7"/>
    <p:sldId id="271" r:id="rId8"/>
    <p:sldId id="270" r:id="rId9"/>
    <p:sldId id="354" r:id="rId10"/>
    <p:sldId id="257" r:id="rId11"/>
    <p:sldId id="258" r:id="rId12"/>
    <p:sldId id="265" r:id="rId13"/>
    <p:sldId id="356" r:id="rId14"/>
    <p:sldId id="353" r:id="rId15"/>
    <p:sldId id="317" r:id="rId16"/>
    <p:sldId id="310" r:id="rId17"/>
    <p:sldId id="357" r:id="rId18"/>
    <p:sldId id="268" r:id="rId19"/>
    <p:sldId id="267"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03" autoAdjust="0"/>
    <p:restoredTop sz="96374" autoAdjust="0"/>
  </p:normalViewPr>
  <p:slideViewPr>
    <p:cSldViewPr snapToGrid="0">
      <p:cViewPr varScale="1">
        <p:scale>
          <a:sx n="111" d="100"/>
          <a:sy n="111" d="100"/>
        </p:scale>
        <p:origin x="113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AD2B124-DAA9-452A-BC1D-6BB0B675E345}" type="datetimeFigureOut">
              <a:rPr lang="de-DE" smtClean="0"/>
              <a:t>26.02.2024</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E9F347-5BF3-4131-A165-50EF655E112F}" type="slidenum">
              <a:rPr lang="de-DE" smtClean="0"/>
              <a:t>‹Nr.›</a:t>
            </a:fld>
            <a:endParaRPr lang="de-DE"/>
          </a:p>
        </p:txBody>
      </p:sp>
    </p:spTree>
    <p:extLst>
      <p:ext uri="{BB962C8B-B14F-4D97-AF65-F5344CB8AC3E}">
        <p14:creationId xmlns:p14="http://schemas.microsoft.com/office/powerpoint/2010/main" val="87595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E9F347-5BF3-4131-A165-50EF655E112F}" type="slidenum">
              <a:rPr lang="de-DE" smtClean="0"/>
              <a:t>8</a:t>
            </a:fld>
            <a:endParaRPr lang="de-DE"/>
          </a:p>
        </p:txBody>
      </p:sp>
    </p:spTree>
    <p:extLst>
      <p:ext uri="{BB962C8B-B14F-4D97-AF65-F5344CB8AC3E}">
        <p14:creationId xmlns:p14="http://schemas.microsoft.com/office/powerpoint/2010/main" val="421226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E9F347-5BF3-4131-A165-50EF655E112F}" type="slidenum">
              <a:rPr lang="de-DE" smtClean="0"/>
              <a:t>14</a:t>
            </a:fld>
            <a:endParaRPr lang="de-DE"/>
          </a:p>
        </p:txBody>
      </p:sp>
    </p:spTree>
    <p:extLst>
      <p:ext uri="{BB962C8B-B14F-4D97-AF65-F5344CB8AC3E}">
        <p14:creationId xmlns:p14="http://schemas.microsoft.com/office/powerpoint/2010/main" val="367611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6D23876B-ADEC-4BCA-954C-408E65EC3A89}" type="slidenum">
              <a:rPr lang="de-DE" altLang="de-DE" smtClean="0"/>
              <a:pPr>
                <a:defRPr/>
              </a:pPr>
              <a:t>16</a:t>
            </a:fld>
            <a:endParaRPr lang="de-DE" altLang="de-DE" dirty="0"/>
          </a:p>
        </p:txBody>
      </p:sp>
    </p:spTree>
    <p:extLst>
      <p:ext uri="{BB962C8B-B14F-4D97-AF65-F5344CB8AC3E}">
        <p14:creationId xmlns:p14="http://schemas.microsoft.com/office/powerpoint/2010/main" val="163365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F3C85-BBD8-C921-A5E4-94A19D108E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868BD3-1875-D915-3275-9CCC7B3AC63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DDAC7BC-DD5C-ED69-C7DB-B0F1CB5F7AE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F9DFD6A-6C25-DC2C-ABB9-F6DC85959EBC}"/>
              </a:ext>
            </a:extLst>
          </p:cNvPr>
          <p:cNvSpPr>
            <a:spLocks noGrp="1"/>
          </p:cNvSpPr>
          <p:nvPr>
            <p:ph type="sldNum" sz="quarter" idx="5"/>
          </p:nvPr>
        </p:nvSpPr>
        <p:spPr/>
        <p:txBody>
          <a:bodyPr/>
          <a:lstStyle/>
          <a:p>
            <a:pPr>
              <a:defRPr/>
            </a:pPr>
            <a:fld id="{6D23876B-ADEC-4BCA-954C-408E65EC3A89}" type="slidenum">
              <a:rPr lang="de-DE" altLang="de-DE" smtClean="0"/>
              <a:pPr>
                <a:defRPr/>
              </a:pPr>
              <a:t>17</a:t>
            </a:fld>
            <a:endParaRPr lang="de-DE" altLang="de-DE" dirty="0"/>
          </a:p>
        </p:txBody>
      </p:sp>
    </p:spTree>
    <p:extLst>
      <p:ext uri="{BB962C8B-B14F-4D97-AF65-F5344CB8AC3E}">
        <p14:creationId xmlns:p14="http://schemas.microsoft.com/office/powerpoint/2010/main" val="168858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E9F347-5BF3-4131-A165-50EF655E112F}" type="slidenum">
              <a:rPr lang="de-DE" smtClean="0"/>
              <a:t>19</a:t>
            </a:fld>
            <a:endParaRPr lang="de-DE"/>
          </a:p>
        </p:txBody>
      </p:sp>
    </p:spTree>
    <p:extLst>
      <p:ext uri="{BB962C8B-B14F-4D97-AF65-F5344CB8AC3E}">
        <p14:creationId xmlns:p14="http://schemas.microsoft.com/office/powerpoint/2010/main" val="90644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EBA5957-DF59-4B01-9BAB-A4EADF43F81C}" type="datetime1">
              <a:rPr lang="de-DE" smtClean="0"/>
              <a:t>26.02.2024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266055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495019-2ACF-4324-B34B-7A87D936AB92}" type="datetime1">
              <a:rPr lang="de-DE" smtClean="0"/>
              <a:t>26.02.2024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11701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CAF272D-F020-49FD-BB0D-0EE00CD19D3E}" type="datetime1">
              <a:rPr lang="de-DE" smtClean="0"/>
              <a:t>26.02.2024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333120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E6A2EC5-90D4-4BDB-B2A8-5EB4BC3D4B40}" type="datetime1">
              <a:rPr lang="de-DE" smtClean="0"/>
              <a:t>26.02.2024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442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5E9DE8B-567B-4B2D-AD25-357E16845B4D}" type="datetime1">
              <a:rPr lang="de-DE" smtClean="0"/>
              <a:t>26.02.2024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197879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E5EA13F-2C7E-4784-B845-855DE8454AD8}" type="datetime1">
              <a:rPr lang="de-DE" smtClean="0"/>
              <a:t>26.02.2024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357431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4311A2E-B80E-457B-B1D0-01118F7D8E23}" type="datetime1">
              <a:rPr lang="de-DE" smtClean="0"/>
              <a:t>26.02.2024</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152315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1253A86-D33F-437B-94B9-7D8E4AE17373}" type="datetime1">
              <a:rPr lang="de-DE" smtClean="0"/>
              <a:t>26.02.2024</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263706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7088C-67A7-48F8-8D6B-B2CC303FD97E}" type="datetime1">
              <a:rPr lang="de-DE" smtClean="0"/>
              <a:t>26.02.2024</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358354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9E027D3-15CF-442E-A038-D9657CDB59E1}" type="datetime1">
              <a:rPr lang="de-DE" smtClean="0"/>
              <a:t>26.02.2024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351917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1A16736-75A3-41C3-84CF-BC80FBB6686A}" type="datetime1">
              <a:rPr lang="de-DE" smtClean="0"/>
              <a:t>26.02.2024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639A7054-7072-414D-A7D5-9242A545E85F}" type="slidenum">
              <a:rPr lang="de-DE" smtClean="0"/>
              <a:t>‹Nr.›</a:t>
            </a:fld>
            <a:endParaRPr lang="de-DE" dirty="0"/>
          </a:p>
        </p:txBody>
      </p:sp>
    </p:spTree>
    <p:extLst>
      <p:ext uri="{BB962C8B-B14F-4D97-AF65-F5344CB8AC3E}">
        <p14:creationId xmlns:p14="http://schemas.microsoft.com/office/powerpoint/2010/main" val="385027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2D98D-F629-4334-BED4-509C4974300B}" type="datetime1">
              <a:rPr lang="de-DE" smtClean="0"/>
              <a:t>26.02.2024</a:t>
            </a:fld>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A7054-7072-414D-A7D5-9242A545E85F}" type="slidenum">
              <a:rPr lang="de-DE" smtClean="0"/>
              <a:t>‹Nr.›</a:t>
            </a:fld>
            <a:endParaRPr lang="de-DE" dirty="0"/>
          </a:p>
        </p:txBody>
      </p:sp>
    </p:spTree>
    <p:extLst>
      <p:ext uri="{BB962C8B-B14F-4D97-AF65-F5344CB8AC3E}">
        <p14:creationId xmlns:p14="http://schemas.microsoft.com/office/powerpoint/2010/main" val="373377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de/url?sa=i&amp;rct=j&amp;q=&amp;esrc=s&amp;source=images&amp;cd=&amp;ved=2ahUKEwjtuKa798DkAhXQKFAKHYEJCzMQjRx6BAgBEAQ&amp;url=https://www.geo.de/geolino/mensch/2024-rtkl-weltveraenderer-rosa-luxemburg&amp;psig=AOvVaw0K072w9z380BEZLw0vO3KC&amp;ust=1568022034753617"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DBDFC8-4D35-16C8-43B8-86B08A0C6F4B}"/>
              </a:ext>
            </a:extLst>
          </p:cNvPr>
          <p:cNvSpPr>
            <a:spLocks noGrp="1"/>
          </p:cNvSpPr>
          <p:nvPr>
            <p:ph type="ctrTitle"/>
          </p:nvPr>
        </p:nvSpPr>
        <p:spPr>
          <a:xfrm>
            <a:off x="429164" y="727413"/>
            <a:ext cx="7772400" cy="477837"/>
          </a:xfrm>
        </p:spPr>
        <p:txBody>
          <a:bodyPr>
            <a:normAutofit/>
          </a:bodyPr>
          <a:lstStyle/>
          <a:p>
            <a:r>
              <a:rPr lang="de-DE" sz="2200" b="1" u="sng" dirty="0">
                <a:latin typeface="+mn-lt"/>
              </a:rPr>
              <a:t>Die Entkirchlichung unsrer Gesellschaft</a:t>
            </a:r>
          </a:p>
        </p:txBody>
      </p:sp>
      <p:sp>
        <p:nvSpPr>
          <p:cNvPr id="3" name="Untertitel 2">
            <a:extLst>
              <a:ext uri="{FF2B5EF4-FFF2-40B4-BE49-F238E27FC236}">
                <a16:creationId xmlns:a16="http://schemas.microsoft.com/office/drawing/2014/main" id="{9CECE523-911A-4E53-5C5C-EFD8B9150733}"/>
              </a:ext>
            </a:extLst>
          </p:cNvPr>
          <p:cNvSpPr>
            <a:spLocks noGrp="1"/>
          </p:cNvSpPr>
          <p:nvPr>
            <p:ph type="subTitle" idx="1"/>
          </p:nvPr>
        </p:nvSpPr>
        <p:spPr>
          <a:xfrm>
            <a:off x="942436" y="1113724"/>
            <a:ext cx="6858000" cy="322981"/>
          </a:xfrm>
        </p:spPr>
        <p:txBody>
          <a:bodyPr>
            <a:noAutofit/>
          </a:bodyPr>
          <a:lstStyle/>
          <a:p>
            <a:r>
              <a:rPr lang="de-DE" sz="2200" b="1" u="sng" dirty="0"/>
              <a:t>und die Frage nach Gott</a:t>
            </a:r>
          </a:p>
        </p:txBody>
      </p:sp>
      <p:sp>
        <p:nvSpPr>
          <p:cNvPr id="4" name="Textfeld 3">
            <a:extLst>
              <a:ext uri="{FF2B5EF4-FFF2-40B4-BE49-F238E27FC236}">
                <a16:creationId xmlns:a16="http://schemas.microsoft.com/office/drawing/2014/main" id="{0AA903DB-2B58-A57F-3F92-5E10CEDC6A3D}"/>
              </a:ext>
            </a:extLst>
          </p:cNvPr>
          <p:cNvSpPr txBox="1"/>
          <p:nvPr/>
        </p:nvSpPr>
        <p:spPr>
          <a:xfrm>
            <a:off x="487393" y="1778483"/>
            <a:ext cx="6858000" cy="369332"/>
          </a:xfrm>
          <a:prstGeom prst="rect">
            <a:avLst/>
          </a:prstGeom>
          <a:noFill/>
        </p:spPr>
        <p:txBody>
          <a:bodyPr wrap="square" rtlCol="0">
            <a:spAutoFit/>
          </a:bodyPr>
          <a:lstStyle/>
          <a:p>
            <a:r>
              <a:rPr lang="de-DE" dirty="0"/>
              <a:t>1. Die wichtigsten Fakten der Entkirchlichung</a:t>
            </a:r>
          </a:p>
        </p:txBody>
      </p:sp>
      <p:sp>
        <p:nvSpPr>
          <p:cNvPr id="5" name="Textfeld 4">
            <a:extLst>
              <a:ext uri="{FF2B5EF4-FFF2-40B4-BE49-F238E27FC236}">
                <a16:creationId xmlns:a16="http://schemas.microsoft.com/office/drawing/2014/main" id="{9E02049C-DE84-5E5A-48D1-70358F85C85F}"/>
              </a:ext>
            </a:extLst>
          </p:cNvPr>
          <p:cNvSpPr txBox="1"/>
          <p:nvPr/>
        </p:nvSpPr>
        <p:spPr>
          <a:xfrm>
            <a:off x="487393" y="2312013"/>
            <a:ext cx="6858000" cy="369332"/>
          </a:xfrm>
          <a:prstGeom prst="rect">
            <a:avLst/>
          </a:prstGeom>
          <a:noFill/>
        </p:spPr>
        <p:txBody>
          <a:bodyPr wrap="square" rtlCol="0">
            <a:spAutoFit/>
          </a:bodyPr>
          <a:lstStyle/>
          <a:p>
            <a:r>
              <a:rPr lang="de-DE" dirty="0"/>
              <a:t>2. Die Frage nach den Ursachen</a:t>
            </a:r>
          </a:p>
        </p:txBody>
      </p:sp>
      <p:sp>
        <p:nvSpPr>
          <p:cNvPr id="6" name="Textfeld 5">
            <a:extLst>
              <a:ext uri="{FF2B5EF4-FFF2-40B4-BE49-F238E27FC236}">
                <a16:creationId xmlns:a16="http://schemas.microsoft.com/office/drawing/2014/main" id="{C445628A-33B2-1901-BEA8-CBD7F7DC6DE1}"/>
              </a:ext>
            </a:extLst>
          </p:cNvPr>
          <p:cNvSpPr txBox="1"/>
          <p:nvPr/>
        </p:nvSpPr>
        <p:spPr>
          <a:xfrm>
            <a:off x="487393" y="2859815"/>
            <a:ext cx="6858000" cy="369332"/>
          </a:xfrm>
          <a:prstGeom prst="rect">
            <a:avLst/>
          </a:prstGeom>
          <a:noFill/>
        </p:spPr>
        <p:txBody>
          <a:bodyPr wrap="square" rtlCol="0">
            <a:spAutoFit/>
          </a:bodyPr>
          <a:lstStyle/>
          <a:p>
            <a:r>
              <a:rPr lang="de-DE" dirty="0"/>
              <a:t>3. Wo ist Gott? Und was ist Religion?</a:t>
            </a:r>
          </a:p>
        </p:txBody>
      </p:sp>
      <p:sp>
        <p:nvSpPr>
          <p:cNvPr id="10" name="Textfeld 9">
            <a:extLst>
              <a:ext uri="{FF2B5EF4-FFF2-40B4-BE49-F238E27FC236}">
                <a16:creationId xmlns:a16="http://schemas.microsoft.com/office/drawing/2014/main" id="{E54517AF-613E-FE5E-6241-FC81AC7918D6}"/>
              </a:ext>
            </a:extLst>
          </p:cNvPr>
          <p:cNvSpPr txBox="1"/>
          <p:nvPr/>
        </p:nvSpPr>
        <p:spPr>
          <a:xfrm>
            <a:off x="487393" y="4939387"/>
            <a:ext cx="6858000" cy="369332"/>
          </a:xfrm>
          <a:prstGeom prst="rect">
            <a:avLst/>
          </a:prstGeom>
          <a:noFill/>
        </p:spPr>
        <p:txBody>
          <a:bodyPr wrap="square" rtlCol="0">
            <a:spAutoFit/>
          </a:bodyPr>
          <a:lstStyle/>
          <a:p>
            <a:r>
              <a:rPr lang="de-DE" dirty="0"/>
              <a:t>6. Gott ist weiter und größer als wir denken</a:t>
            </a:r>
          </a:p>
        </p:txBody>
      </p:sp>
      <p:sp>
        <p:nvSpPr>
          <p:cNvPr id="11" name="Textfeld 10">
            <a:extLst>
              <a:ext uri="{FF2B5EF4-FFF2-40B4-BE49-F238E27FC236}">
                <a16:creationId xmlns:a16="http://schemas.microsoft.com/office/drawing/2014/main" id="{23AB58DF-CB0B-815B-52CB-225AE37B8B42}"/>
              </a:ext>
            </a:extLst>
          </p:cNvPr>
          <p:cNvSpPr txBox="1"/>
          <p:nvPr/>
        </p:nvSpPr>
        <p:spPr>
          <a:xfrm>
            <a:off x="487393" y="219783"/>
            <a:ext cx="8311549" cy="307777"/>
          </a:xfrm>
          <a:prstGeom prst="rect">
            <a:avLst/>
          </a:prstGeom>
          <a:noFill/>
        </p:spPr>
        <p:txBody>
          <a:bodyPr wrap="square" rtlCol="0">
            <a:spAutoFit/>
          </a:bodyPr>
          <a:lstStyle/>
          <a:p>
            <a:r>
              <a:rPr lang="de-DE" sz="1400" dirty="0"/>
              <a:t>Bernd Winkelmann, Vortrag „Junge Alte“						Heilgenstadt 20.2. 2024 </a:t>
            </a:r>
            <a:r>
              <a:rPr lang="de-DE" sz="1200" dirty="0"/>
              <a:t>(19.2.24)</a:t>
            </a:r>
          </a:p>
        </p:txBody>
      </p:sp>
      <p:sp>
        <p:nvSpPr>
          <p:cNvPr id="13" name="Textfeld 12">
            <a:extLst>
              <a:ext uri="{FF2B5EF4-FFF2-40B4-BE49-F238E27FC236}">
                <a16:creationId xmlns:a16="http://schemas.microsoft.com/office/drawing/2014/main" id="{9297196F-DAB4-DE3A-F2EF-8F33C5E9B78C}"/>
              </a:ext>
            </a:extLst>
          </p:cNvPr>
          <p:cNvSpPr txBox="1"/>
          <p:nvPr/>
        </p:nvSpPr>
        <p:spPr>
          <a:xfrm>
            <a:off x="487393" y="3429000"/>
            <a:ext cx="7655943" cy="646331"/>
          </a:xfrm>
          <a:prstGeom prst="rect">
            <a:avLst/>
          </a:prstGeom>
          <a:noFill/>
        </p:spPr>
        <p:txBody>
          <a:bodyPr wrap="square">
            <a:spAutoFit/>
          </a:bodyPr>
          <a:lstStyle/>
          <a:p>
            <a:r>
              <a:rPr lang="de-DE" sz="1800" dirty="0">
                <a:latin typeface="+mn-lt"/>
              </a:rPr>
              <a:t>4. Das Besondere der biblischen Botschaft </a:t>
            </a:r>
            <a:br>
              <a:rPr lang="de-DE" sz="1800" dirty="0">
                <a:latin typeface="+mn-lt"/>
              </a:rPr>
            </a:br>
            <a:r>
              <a:rPr lang="de-DE" sz="1800" dirty="0">
                <a:latin typeface="+mn-lt"/>
              </a:rPr>
              <a:t>    und die altkirchliche Tradition</a:t>
            </a:r>
            <a:endParaRPr lang="de-DE" dirty="0"/>
          </a:p>
        </p:txBody>
      </p:sp>
      <p:sp>
        <p:nvSpPr>
          <p:cNvPr id="15" name="Textfeld 14">
            <a:extLst>
              <a:ext uri="{FF2B5EF4-FFF2-40B4-BE49-F238E27FC236}">
                <a16:creationId xmlns:a16="http://schemas.microsoft.com/office/drawing/2014/main" id="{DA53926B-1ECE-09A4-7965-07DCD673FE9A}"/>
              </a:ext>
            </a:extLst>
          </p:cNvPr>
          <p:cNvSpPr txBox="1"/>
          <p:nvPr/>
        </p:nvSpPr>
        <p:spPr>
          <a:xfrm>
            <a:off x="487393" y="4275184"/>
            <a:ext cx="4572000" cy="369332"/>
          </a:xfrm>
          <a:prstGeom prst="rect">
            <a:avLst/>
          </a:prstGeom>
          <a:noFill/>
        </p:spPr>
        <p:txBody>
          <a:bodyPr wrap="square">
            <a:spAutoFit/>
          </a:bodyPr>
          <a:lstStyle/>
          <a:p>
            <a:r>
              <a:rPr lang="de-DE" sz="1800" dirty="0">
                <a:latin typeface="+mn-lt"/>
              </a:rPr>
              <a:t>5. Die säkulare Spiritualität heute</a:t>
            </a:r>
            <a:endParaRPr lang="de-DE" dirty="0"/>
          </a:p>
        </p:txBody>
      </p:sp>
      <p:pic>
        <p:nvPicPr>
          <p:cNvPr id="8" name="Grafik 7">
            <a:extLst>
              <a:ext uri="{FF2B5EF4-FFF2-40B4-BE49-F238E27FC236}">
                <a16:creationId xmlns:a16="http://schemas.microsoft.com/office/drawing/2014/main" id="{3DEB733D-6C87-8CFC-6E87-36DE6435F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756" y="1708060"/>
            <a:ext cx="2552226" cy="3841587"/>
          </a:xfrm>
          <a:prstGeom prst="rect">
            <a:avLst/>
          </a:prstGeom>
          <a:ln>
            <a:solidFill>
              <a:schemeClr val="accent1"/>
            </a:solidFill>
          </a:ln>
        </p:spPr>
      </p:pic>
      <p:sp>
        <p:nvSpPr>
          <p:cNvPr id="7" name="Foliennummernplatzhalter 6">
            <a:extLst>
              <a:ext uri="{FF2B5EF4-FFF2-40B4-BE49-F238E27FC236}">
                <a16:creationId xmlns:a16="http://schemas.microsoft.com/office/drawing/2014/main" id="{E963808B-03A0-846B-5798-D7ABC04C3C01}"/>
              </a:ext>
            </a:extLst>
          </p:cNvPr>
          <p:cNvSpPr>
            <a:spLocks noGrp="1"/>
          </p:cNvSpPr>
          <p:nvPr>
            <p:ph type="sldNum" sz="quarter" idx="12"/>
          </p:nvPr>
        </p:nvSpPr>
        <p:spPr/>
        <p:txBody>
          <a:bodyPr/>
          <a:lstStyle/>
          <a:p>
            <a:fld id="{639A7054-7072-414D-A7D5-9242A545E85F}" type="slidenum">
              <a:rPr lang="de-DE" smtClean="0"/>
              <a:t>1</a:t>
            </a:fld>
            <a:endParaRPr lang="de-DE" dirty="0"/>
          </a:p>
        </p:txBody>
      </p:sp>
    </p:spTree>
    <p:extLst>
      <p:ext uri="{BB962C8B-B14F-4D97-AF65-F5344CB8AC3E}">
        <p14:creationId xmlns:p14="http://schemas.microsoft.com/office/powerpoint/2010/main" val="23967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29612CF-062E-534A-D701-925A3B9E85A3}"/>
              </a:ext>
            </a:extLst>
          </p:cNvPr>
          <p:cNvSpPr txBox="1">
            <a:spLocks noGrp="1"/>
          </p:cNvSpPr>
          <p:nvPr>
            <p:ph type="title"/>
          </p:nvPr>
        </p:nvSpPr>
        <p:spPr>
          <a:xfrm>
            <a:off x="258793" y="179005"/>
            <a:ext cx="8153040" cy="369332"/>
          </a:xfrm>
          <a:prstGeom prst="rect">
            <a:avLst/>
          </a:prstGeom>
          <a:noFill/>
        </p:spPr>
        <p:txBody>
          <a:bodyPr wrap="square" rtlCol="0">
            <a:spAutoFit/>
          </a:bodyPr>
          <a:lstStyle/>
          <a:p>
            <a:r>
              <a:rPr lang="de-DE" sz="2000" b="1" u="sng" dirty="0">
                <a:latin typeface="+mn-lt"/>
              </a:rPr>
              <a:t>4. Das Besondere der biblischen Botschaft und die altkirchliche Tradition</a:t>
            </a:r>
          </a:p>
        </p:txBody>
      </p:sp>
      <p:sp>
        <p:nvSpPr>
          <p:cNvPr id="5" name="Textfeld 4">
            <a:extLst>
              <a:ext uri="{FF2B5EF4-FFF2-40B4-BE49-F238E27FC236}">
                <a16:creationId xmlns:a16="http://schemas.microsoft.com/office/drawing/2014/main" id="{234F960E-F9BC-01AB-937D-4B210256F075}"/>
              </a:ext>
            </a:extLst>
          </p:cNvPr>
          <p:cNvSpPr txBox="1"/>
          <p:nvPr/>
        </p:nvSpPr>
        <p:spPr>
          <a:xfrm>
            <a:off x="258793" y="715155"/>
            <a:ext cx="8548776" cy="1400383"/>
          </a:xfrm>
          <a:prstGeom prst="rect">
            <a:avLst/>
          </a:prstGeom>
          <a:noFill/>
        </p:spPr>
        <p:txBody>
          <a:bodyPr wrap="square" rtlCol="0">
            <a:spAutoFit/>
          </a:bodyPr>
          <a:lstStyle/>
          <a:p>
            <a:r>
              <a:rPr lang="de-DE" sz="1700" b="1" dirty="0"/>
              <a:t>Im AT vor allem die </a:t>
            </a:r>
            <a:r>
              <a:rPr lang="de-DE" sz="1700" b="1" u="sng" dirty="0"/>
              <a:t>prophetische Geschichtsschau</a:t>
            </a:r>
            <a:r>
              <a:rPr lang="de-DE" sz="1700" dirty="0"/>
              <a:t>: </a:t>
            </a:r>
            <a:br>
              <a:rPr lang="de-DE" sz="1700" dirty="0"/>
            </a:br>
            <a:r>
              <a:rPr lang="de-DE" sz="1700" dirty="0"/>
              <a:t>&gt; Gott hat die Welt als sehr gut geschaffen, das Leben wird aber von Menschen oft verdorben.</a:t>
            </a:r>
          </a:p>
          <a:p>
            <a:r>
              <a:rPr lang="de-DE" sz="1700" dirty="0"/>
              <a:t>&gt; Gott greift immer wieder in die Geschichte ein und ruft zur Umkehr.</a:t>
            </a:r>
            <a:br>
              <a:rPr lang="de-DE" sz="1700" dirty="0"/>
            </a:br>
            <a:r>
              <a:rPr lang="de-DE" sz="1700" dirty="0"/>
              <a:t>&gt; Dazu hat er sein erwähltes Volk bestimmt und lässt einen Messias kommen, </a:t>
            </a:r>
            <a:br>
              <a:rPr lang="de-DE" sz="1700" dirty="0"/>
            </a:br>
            <a:r>
              <a:rPr lang="de-DE" sz="1700" dirty="0"/>
              <a:t>   der ein Friedensreich auf dieser Welt aufrichtet.</a:t>
            </a:r>
          </a:p>
        </p:txBody>
      </p:sp>
      <p:sp>
        <p:nvSpPr>
          <p:cNvPr id="6" name="Textfeld 5">
            <a:extLst>
              <a:ext uri="{FF2B5EF4-FFF2-40B4-BE49-F238E27FC236}">
                <a16:creationId xmlns:a16="http://schemas.microsoft.com/office/drawing/2014/main" id="{FC2B3783-3E1F-CA43-BA07-5C71B2BB172E}"/>
              </a:ext>
            </a:extLst>
          </p:cNvPr>
          <p:cNvSpPr txBox="1"/>
          <p:nvPr/>
        </p:nvSpPr>
        <p:spPr>
          <a:xfrm>
            <a:off x="258792" y="2354066"/>
            <a:ext cx="8738559" cy="1923604"/>
          </a:xfrm>
          <a:prstGeom prst="rect">
            <a:avLst/>
          </a:prstGeom>
          <a:noFill/>
        </p:spPr>
        <p:txBody>
          <a:bodyPr wrap="square" rtlCol="0">
            <a:spAutoFit/>
          </a:bodyPr>
          <a:lstStyle/>
          <a:p>
            <a:r>
              <a:rPr lang="de-DE" sz="1700" b="1" dirty="0"/>
              <a:t>In den Evangelien des NT die </a:t>
            </a:r>
            <a:r>
              <a:rPr lang="de-DE" sz="1700" b="1" u="sng" dirty="0"/>
              <a:t>Botschaft Jesu von der Liebe Gottes</a:t>
            </a:r>
            <a:r>
              <a:rPr lang="de-DE" sz="1700" dirty="0"/>
              <a:t>: </a:t>
            </a:r>
            <a:br>
              <a:rPr lang="de-DE" sz="1700" dirty="0"/>
            </a:br>
            <a:r>
              <a:rPr lang="de-DE" sz="1700" dirty="0"/>
              <a:t>&gt; Gott kein strafender, Gott, sondern ein vergebender, liebender, befreiender Gott.</a:t>
            </a:r>
          </a:p>
          <a:p>
            <a:r>
              <a:rPr lang="de-DE" sz="1700" dirty="0"/>
              <a:t>&gt; Gott geht in Jesus zu den Entrechteten, Armen verachteten und richtet sie auf.</a:t>
            </a:r>
            <a:br>
              <a:rPr lang="de-DE" sz="1700" dirty="0"/>
            </a:br>
            <a:r>
              <a:rPr lang="de-DE" sz="1700" dirty="0"/>
              <a:t>&gt; Mit ihm beginnt das „</a:t>
            </a:r>
            <a:r>
              <a:rPr lang="de-DE" sz="1700" i="1" dirty="0"/>
              <a:t>Reich Gottes</a:t>
            </a:r>
            <a:r>
              <a:rPr lang="de-DE" sz="1700" dirty="0"/>
              <a:t>“, als Schalomwelt Gottes schon jetzt in dieser Welt,</a:t>
            </a:r>
            <a:br>
              <a:rPr lang="de-DE" sz="1700" dirty="0"/>
            </a:br>
            <a:r>
              <a:rPr lang="de-DE" sz="1700" dirty="0"/>
              <a:t>   wo Menschen in seinem Geist und seiner Liebe leben (Bergpredigt).</a:t>
            </a:r>
          </a:p>
          <a:p>
            <a:r>
              <a:rPr lang="de-DE" sz="1700" dirty="0"/>
              <a:t>&gt; Gott geht in Jesus in die Niederrungen, in die „Höllen“ und den Tod unsres Lebens hinein, </a:t>
            </a:r>
            <a:br>
              <a:rPr lang="de-DE" sz="1700" dirty="0"/>
            </a:br>
            <a:r>
              <a:rPr lang="de-DE" sz="1700" dirty="0"/>
              <a:t>   um hier seine Liebe größer werden zum lassen (Krippe und Kreuz). </a:t>
            </a:r>
          </a:p>
        </p:txBody>
      </p:sp>
      <p:sp>
        <p:nvSpPr>
          <p:cNvPr id="7" name="Textfeld 6">
            <a:extLst>
              <a:ext uri="{FF2B5EF4-FFF2-40B4-BE49-F238E27FC236}">
                <a16:creationId xmlns:a16="http://schemas.microsoft.com/office/drawing/2014/main" id="{DED926AE-A50A-30EA-2D2E-D47E599F3A22}"/>
              </a:ext>
            </a:extLst>
          </p:cNvPr>
          <p:cNvSpPr txBox="1"/>
          <p:nvPr/>
        </p:nvSpPr>
        <p:spPr>
          <a:xfrm>
            <a:off x="258792" y="4516198"/>
            <a:ext cx="8548777" cy="1400383"/>
          </a:xfrm>
          <a:prstGeom prst="rect">
            <a:avLst/>
          </a:prstGeom>
          <a:noFill/>
        </p:spPr>
        <p:txBody>
          <a:bodyPr wrap="square" rtlCol="0">
            <a:spAutoFit/>
          </a:bodyPr>
          <a:lstStyle/>
          <a:p>
            <a:r>
              <a:rPr lang="de-DE" sz="1700" b="1" dirty="0"/>
              <a:t>In den Briefen des NT und der frühen </a:t>
            </a:r>
            <a:r>
              <a:rPr lang="de-DE" sz="1700" b="1" dirty="0" err="1"/>
              <a:t>Kiche</a:t>
            </a:r>
            <a:r>
              <a:rPr lang="de-DE" sz="1700" b="1" dirty="0"/>
              <a:t> wird </a:t>
            </a:r>
            <a:r>
              <a:rPr lang="de-DE" sz="1700" b="1" u="sng" dirty="0"/>
              <a:t>Jesus als Gottessohn</a:t>
            </a:r>
            <a:r>
              <a:rPr lang="de-DE" sz="1700" b="1" dirty="0"/>
              <a:t> verkündigt</a:t>
            </a:r>
            <a:r>
              <a:rPr lang="de-DE" sz="1700" dirty="0"/>
              <a:t>: </a:t>
            </a:r>
            <a:br>
              <a:rPr lang="de-DE" sz="1700" dirty="0"/>
            </a:br>
            <a:r>
              <a:rPr lang="de-DE" sz="1700" dirty="0"/>
              <a:t>&gt; Jesus ist „</a:t>
            </a:r>
            <a:r>
              <a:rPr lang="de-DE" sz="1700" i="1" dirty="0"/>
              <a:t>Gottes Sohn</a:t>
            </a:r>
            <a:r>
              <a:rPr lang="de-DE" sz="1700" dirty="0"/>
              <a:t>“ und der „</a:t>
            </a:r>
            <a:r>
              <a:rPr lang="de-DE" sz="1700" i="1" dirty="0"/>
              <a:t>Christus</a:t>
            </a:r>
            <a:r>
              <a:rPr lang="de-DE" sz="1700" dirty="0"/>
              <a:t>“ (Messias), der durch seinen (Sühne-)Tod Gott</a:t>
            </a:r>
            <a:br>
              <a:rPr lang="de-DE" sz="1700" dirty="0"/>
            </a:br>
            <a:r>
              <a:rPr lang="de-DE" sz="1700" dirty="0"/>
              <a:t>   mit den Menschen versöhnt, von den Sünden erlöst.</a:t>
            </a:r>
            <a:br>
              <a:rPr lang="de-DE" sz="1700" dirty="0"/>
            </a:br>
            <a:r>
              <a:rPr lang="de-DE" sz="1700" dirty="0"/>
              <a:t>&gt; Die Erlösung beginnt schon hier im Leben, wird sich aber in einem zukünftigen</a:t>
            </a:r>
            <a:br>
              <a:rPr lang="de-DE" sz="1700" dirty="0"/>
            </a:br>
            <a:r>
              <a:rPr lang="de-DE" sz="1700" dirty="0"/>
              <a:t>   jenseitigen Himmelreich vollenden.</a:t>
            </a:r>
          </a:p>
        </p:txBody>
      </p:sp>
      <p:sp>
        <p:nvSpPr>
          <p:cNvPr id="2" name="Foliennummernplatzhalter 1">
            <a:extLst>
              <a:ext uri="{FF2B5EF4-FFF2-40B4-BE49-F238E27FC236}">
                <a16:creationId xmlns:a16="http://schemas.microsoft.com/office/drawing/2014/main" id="{FC093FD7-AD94-3C68-D23E-54EBD35EC157}"/>
              </a:ext>
            </a:extLst>
          </p:cNvPr>
          <p:cNvSpPr>
            <a:spLocks noGrp="1"/>
          </p:cNvSpPr>
          <p:nvPr>
            <p:ph type="sldNum" sz="quarter" idx="12"/>
          </p:nvPr>
        </p:nvSpPr>
        <p:spPr/>
        <p:txBody>
          <a:bodyPr/>
          <a:lstStyle/>
          <a:p>
            <a:fld id="{639A7054-7072-414D-A7D5-9242A545E85F}" type="slidenum">
              <a:rPr lang="de-DE" smtClean="0"/>
              <a:t>10</a:t>
            </a:fld>
            <a:endParaRPr lang="de-DE" dirty="0"/>
          </a:p>
        </p:txBody>
      </p:sp>
    </p:spTree>
    <p:extLst>
      <p:ext uri="{BB962C8B-B14F-4D97-AF65-F5344CB8AC3E}">
        <p14:creationId xmlns:p14="http://schemas.microsoft.com/office/powerpoint/2010/main" val="63414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8113F-786B-381B-D863-B019DC29882D}"/>
              </a:ext>
            </a:extLst>
          </p:cNvPr>
          <p:cNvSpPr>
            <a:spLocks noGrp="1"/>
          </p:cNvSpPr>
          <p:nvPr>
            <p:ph type="title"/>
          </p:nvPr>
        </p:nvSpPr>
        <p:spPr>
          <a:xfrm>
            <a:off x="408139" y="175996"/>
            <a:ext cx="7886700" cy="549274"/>
          </a:xfrm>
        </p:spPr>
        <p:txBody>
          <a:bodyPr>
            <a:normAutofit/>
          </a:bodyPr>
          <a:lstStyle/>
          <a:p>
            <a:r>
              <a:rPr lang="de-DE" sz="1800" b="1" u="sng" dirty="0">
                <a:latin typeface="+mn-lt"/>
              </a:rPr>
              <a:t>Das Weltbild der altkirchlichen Tradition</a:t>
            </a:r>
          </a:p>
        </p:txBody>
      </p:sp>
      <p:sp>
        <p:nvSpPr>
          <p:cNvPr id="4" name="Textfeld 3">
            <a:extLst>
              <a:ext uri="{FF2B5EF4-FFF2-40B4-BE49-F238E27FC236}">
                <a16:creationId xmlns:a16="http://schemas.microsoft.com/office/drawing/2014/main" id="{BACE4566-6D05-FD1B-211D-5C9AC86D408F}"/>
              </a:ext>
            </a:extLst>
          </p:cNvPr>
          <p:cNvSpPr txBox="1"/>
          <p:nvPr/>
        </p:nvSpPr>
        <p:spPr>
          <a:xfrm>
            <a:off x="424313" y="621971"/>
            <a:ext cx="8402128" cy="1400383"/>
          </a:xfrm>
          <a:prstGeom prst="rect">
            <a:avLst/>
          </a:prstGeom>
          <a:noFill/>
        </p:spPr>
        <p:txBody>
          <a:bodyPr wrap="square">
            <a:spAutoFit/>
          </a:bodyPr>
          <a:lstStyle/>
          <a:p>
            <a:pPr marL="285750" indent="-285750">
              <a:buFont typeface="Wingdings" panose="05000000000000000000" pitchFamily="2" charset="2"/>
              <a:buChar char="Ø"/>
            </a:pPr>
            <a:r>
              <a:rPr lang="de-DE" sz="1700" dirty="0">
                <a:effectLst/>
                <a:latin typeface="Calibri" panose="020F0502020204030204" pitchFamily="34" charset="0"/>
                <a:ea typeface="Calibri" panose="020F0502020204030204" pitchFamily="34" charset="0"/>
                <a:cs typeface="Times New Roman" panose="02020603050405020304" pitchFamily="18" charset="0"/>
              </a:rPr>
              <a:t>Die Weltbilder der antiken Welt waren mit den unzähligen Mythen gefüllt, </a:t>
            </a:r>
            <a:br>
              <a:rPr lang="de-DE" sz="1700" dirty="0">
                <a:effectLst/>
                <a:latin typeface="Calibri" panose="020F0502020204030204" pitchFamily="34" charset="0"/>
                <a:ea typeface="Calibri" panose="020F0502020204030204" pitchFamily="34" charset="0"/>
                <a:cs typeface="Times New Roman" panose="02020603050405020304" pitchFamily="18" charset="0"/>
              </a:rPr>
            </a:br>
            <a:r>
              <a:rPr lang="de-DE" sz="1700" dirty="0">
                <a:effectLst/>
                <a:latin typeface="Calibri" panose="020F0502020204030204" pitchFamily="34" charset="0"/>
                <a:ea typeface="Calibri" panose="020F0502020204030204" pitchFamily="34" charset="0"/>
                <a:cs typeface="Times New Roman" panose="02020603050405020304" pitchFamily="18" charset="0"/>
              </a:rPr>
              <a:t>mit vielen Göttern, Gottessöhnen, Gottkönigen, Jungfrauengeburten, Himmel und Hölle, Himmelsgöttin, Engel und Teufel, Heilige, Schöpfungsmythologien</a:t>
            </a:r>
            <a:r>
              <a:rPr lang="de-DE" sz="1700" dirty="0">
                <a:latin typeface="Calibri" panose="020F0502020204030204" pitchFamily="34" charset="0"/>
                <a:ea typeface="Calibri" panose="020F0502020204030204" pitchFamily="34" charset="0"/>
                <a:cs typeface="Times New Roman" panose="02020603050405020304" pitchFamily="18" charset="0"/>
              </a:rPr>
              <a:t>, Wundergeschichten, </a:t>
            </a:r>
            <a:br>
              <a:rPr lang="de-DE" sz="1700" dirty="0">
                <a:latin typeface="Calibri" panose="020F0502020204030204" pitchFamily="34" charset="0"/>
                <a:ea typeface="Calibri" panose="020F0502020204030204" pitchFamily="34" charset="0"/>
                <a:cs typeface="Times New Roman" panose="02020603050405020304" pitchFamily="18" charset="0"/>
              </a:rPr>
            </a:br>
            <a:r>
              <a:rPr lang="de-DE" sz="1700" dirty="0">
                <a:latin typeface="Calibri" panose="020F0502020204030204" pitchFamily="34" charset="0"/>
                <a:ea typeface="Calibri" panose="020F0502020204030204" pitchFamily="34" charset="0"/>
                <a:cs typeface="Times New Roman" panose="02020603050405020304" pitchFamily="18" charset="0"/>
              </a:rPr>
              <a:t>- die die </a:t>
            </a:r>
            <a:r>
              <a:rPr lang="de-DE" sz="1700" dirty="0">
                <a:effectLst/>
                <a:latin typeface="Calibri" panose="020F0502020204030204" pitchFamily="34" charset="0"/>
                <a:ea typeface="Calibri" panose="020F0502020204030204" pitchFamily="34" charset="0"/>
                <a:cs typeface="Times New Roman" panose="02020603050405020304" pitchFamily="18" charset="0"/>
              </a:rPr>
              <a:t>Naturgesetze </a:t>
            </a:r>
            <a:r>
              <a:rPr lang="de-DE" sz="1700" dirty="0">
                <a:latin typeface="Calibri" panose="020F0502020204030204" pitchFamily="34" charset="0"/>
                <a:ea typeface="Calibri" panose="020F0502020204030204" pitchFamily="34" charset="0"/>
                <a:cs typeface="Times New Roman" panose="02020603050405020304" pitchFamily="18" charset="0"/>
              </a:rPr>
              <a:t>durchbrachen; </a:t>
            </a:r>
            <a:br>
              <a:rPr lang="de-DE" sz="1700" dirty="0">
                <a:latin typeface="Calibri" panose="020F0502020204030204" pitchFamily="34" charset="0"/>
                <a:ea typeface="Calibri" panose="020F0502020204030204" pitchFamily="34" charset="0"/>
                <a:cs typeface="Times New Roman" panose="02020603050405020304" pitchFamily="18" charset="0"/>
              </a:rPr>
            </a:br>
            <a:r>
              <a:rPr lang="de-DE" sz="1700" dirty="0">
                <a:latin typeface="Calibri" panose="020F0502020204030204" pitchFamily="34" charset="0"/>
                <a:ea typeface="Calibri" panose="020F0502020204030204" pitchFamily="34" charset="0"/>
                <a:cs typeface="Times New Roman" panose="02020603050405020304" pitchFamily="18" charset="0"/>
              </a:rPr>
              <a:t>- auch mit Taufen, heiligen Speisen und ähnlichen Riten, mit Priestern und Propheten…</a:t>
            </a:r>
          </a:p>
        </p:txBody>
      </p:sp>
      <p:sp>
        <p:nvSpPr>
          <p:cNvPr id="5" name="Textfeld 4">
            <a:extLst>
              <a:ext uri="{FF2B5EF4-FFF2-40B4-BE49-F238E27FC236}">
                <a16:creationId xmlns:a16="http://schemas.microsoft.com/office/drawing/2014/main" id="{E952DB0A-AD59-A617-090B-DD43FE41EB92}"/>
              </a:ext>
            </a:extLst>
          </p:cNvPr>
          <p:cNvSpPr txBox="1"/>
          <p:nvPr/>
        </p:nvSpPr>
        <p:spPr>
          <a:xfrm>
            <a:off x="424313" y="2468329"/>
            <a:ext cx="2958590" cy="2185214"/>
          </a:xfrm>
          <a:prstGeom prst="rect">
            <a:avLst/>
          </a:prstGeom>
          <a:noFill/>
        </p:spPr>
        <p:txBody>
          <a:bodyPr wrap="square" rtlCol="0">
            <a:spAutoFit/>
          </a:bodyPr>
          <a:lstStyle/>
          <a:p>
            <a:pPr marL="285750" indent="-285750">
              <a:buFont typeface="Wingdings" panose="05000000000000000000" pitchFamily="2" charset="2"/>
              <a:buChar char="Ø"/>
            </a:pPr>
            <a:r>
              <a:rPr lang="de-DE" sz="1700" dirty="0"/>
              <a:t>Die damals jungen Kirchen konnten in ihrer Mission gar nicht anders, als diese Weltvorstellungen und Gottesvorstellungen aufzunehmen, um mit ihnen die Bedeutsamkeit Jesu zu bezeugen.</a:t>
            </a:r>
          </a:p>
        </p:txBody>
      </p:sp>
      <p:sp>
        <p:nvSpPr>
          <p:cNvPr id="8" name="Textfeld 7">
            <a:extLst>
              <a:ext uri="{FF2B5EF4-FFF2-40B4-BE49-F238E27FC236}">
                <a16:creationId xmlns:a16="http://schemas.microsoft.com/office/drawing/2014/main" id="{AD1AC06D-8ADD-0470-F10B-9B41EC1721F7}"/>
              </a:ext>
            </a:extLst>
          </p:cNvPr>
          <p:cNvSpPr txBox="1"/>
          <p:nvPr/>
        </p:nvSpPr>
        <p:spPr>
          <a:xfrm>
            <a:off x="3514726" y="2570699"/>
            <a:ext cx="5221135" cy="3785652"/>
          </a:xfrm>
          <a:prstGeom prst="rect">
            <a:avLst/>
          </a:prstGeom>
          <a:noFill/>
          <a:ln>
            <a:solidFill>
              <a:schemeClr val="tx1"/>
            </a:solidFill>
          </a:ln>
        </p:spPr>
        <p:txBody>
          <a:bodyPr wrap="square">
            <a:spAutoFit/>
          </a:bodyPr>
          <a:lstStyle/>
          <a:p>
            <a:r>
              <a:rPr lang="de-DE" sz="1500" u="sng" dirty="0">
                <a:effectLst/>
                <a:latin typeface="Times New Roman" panose="02020603050405020304" pitchFamily="18" charset="0"/>
                <a:ea typeface="Times New Roman" panose="02020603050405020304" pitchFamily="18" charset="0"/>
              </a:rPr>
              <a:t>Apostolikum</a:t>
            </a:r>
            <a:r>
              <a:rPr lang="de-DE" sz="1500" dirty="0">
                <a:effectLst/>
                <a:latin typeface="Times New Roman" panose="02020603050405020304" pitchFamily="18" charset="0"/>
                <a:ea typeface="Times New Roman" panose="02020603050405020304" pitchFamily="18" charset="0"/>
              </a:rPr>
              <a:t> (ca. 300 – 400 n.Chr.)</a:t>
            </a:r>
          </a:p>
          <a:p>
            <a:r>
              <a:rPr lang="de-DE" sz="1500" dirty="0">
                <a:effectLst/>
                <a:latin typeface="Times New Roman" panose="02020603050405020304" pitchFamily="18" charset="0"/>
                <a:ea typeface="Times New Roman" panose="02020603050405020304" pitchFamily="18" charset="0"/>
              </a:rPr>
              <a:t>Ich glaube an Gott, den Vater, den Schöpfer des Himmels und der Erde.</a:t>
            </a:r>
          </a:p>
          <a:p>
            <a:r>
              <a:rPr lang="de-DE" sz="1500" dirty="0">
                <a:effectLst/>
                <a:latin typeface="Times New Roman" panose="02020603050405020304" pitchFamily="18" charset="0"/>
                <a:ea typeface="Times New Roman" panose="02020603050405020304" pitchFamily="18" charset="0"/>
              </a:rPr>
              <a:t>Und an Jesus Christus, Gottes eingeborenen Sohn, unseren Herrn,</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empfangen durch den Heiligen Geist, geboren von der Jungfrau Maria,</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gelitten unter Pontius Pilatus, gekreuzigt, gestorben und begraben, hinabgestiegen in das Reich des Todes,</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am dritten Tage auferstanden von den Toten,</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aufgefahren in den Himmel.</a:t>
            </a:r>
          </a:p>
          <a:p>
            <a:r>
              <a:rPr lang="de-DE" sz="1500" dirty="0">
                <a:effectLst/>
                <a:latin typeface="Times New Roman" panose="02020603050405020304" pitchFamily="18" charset="0"/>
                <a:ea typeface="Times New Roman" panose="02020603050405020304" pitchFamily="18" charset="0"/>
              </a:rPr>
              <a:t>Er sitzt zur Rechten Gottes, des allmächtigen Vaters;</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von dort wird er kommen, zu richten die Lebendigen </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und die Toten.</a:t>
            </a:r>
          </a:p>
          <a:p>
            <a:r>
              <a:rPr lang="de-DE" sz="1500" dirty="0">
                <a:effectLst/>
                <a:latin typeface="Times New Roman" panose="02020603050405020304" pitchFamily="18" charset="0"/>
                <a:ea typeface="Times New Roman" panose="02020603050405020304" pitchFamily="18" charset="0"/>
              </a:rPr>
              <a:t>Ich glaube an den Heiligen Geist, die heilige christliche Kirche;</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Gemeinschaft der Heiligen, Vergebung der Sünden,</a:t>
            </a:r>
            <a:br>
              <a:rPr lang="de-DE" sz="1500" dirty="0">
                <a:effectLst/>
                <a:latin typeface="Times New Roman" panose="02020603050405020304" pitchFamily="18" charset="0"/>
                <a:ea typeface="Times New Roman" panose="02020603050405020304" pitchFamily="18" charset="0"/>
              </a:rPr>
            </a:br>
            <a:r>
              <a:rPr lang="de-DE" sz="1500" dirty="0">
                <a:effectLst/>
                <a:latin typeface="Times New Roman" panose="02020603050405020304" pitchFamily="18" charset="0"/>
                <a:ea typeface="Times New Roman" panose="02020603050405020304" pitchFamily="18" charset="0"/>
              </a:rPr>
              <a:t>Auferstehung der Toten und an das ewige Leben.</a:t>
            </a:r>
          </a:p>
        </p:txBody>
      </p:sp>
      <p:sp>
        <p:nvSpPr>
          <p:cNvPr id="9" name="Textfeld 8">
            <a:extLst>
              <a:ext uri="{FF2B5EF4-FFF2-40B4-BE49-F238E27FC236}">
                <a16:creationId xmlns:a16="http://schemas.microsoft.com/office/drawing/2014/main" id="{40066B9B-082A-4B28-C0DE-8554B06DDC89}"/>
              </a:ext>
            </a:extLst>
          </p:cNvPr>
          <p:cNvSpPr txBox="1"/>
          <p:nvPr/>
        </p:nvSpPr>
        <p:spPr>
          <a:xfrm>
            <a:off x="424313" y="4835647"/>
            <a:ext cx="2810591" cy="1661993"/>
          </a:xfrm>
          <a:prstGeom prst="rect">
            <a:avLst/>
          </a:prstGeom>
          <a:noFill/>
        </p:spPr>
        <p:txBody>
          <a:bodyPr wrap="square" rtlCol="0">
            <a:spAutoFit/>
          </a:bodyPr>
          <a:lstStyle/>
          <a:p>
            <a:pPr marL="285750" indent="-285750">
              <a:buFont typeface="Wingdings" panose="05000000000000000000" pitchFamily="2" charset="2"/>
              <a:buChar char="Ø"/>
            </a:pPr>
            <a:r>
              <a:rPr lang="de-DE" sz="1700" dirty="0"/>
              <a:t>Diese Weltvorstellungen sind aber heute in unserer vom wissenschaftlichen Weltbild geprägten Welt von vielen nicht mehr nachzuvollziehen. </a:t>
            </a:r>
          </a:p>
        </p:txBody>
      </p:sp>
      <p:sp>
        <p:nvSpPr>
          <p:cNvPr id="6" name="Textfeld 5">
            <a:extLst>
              <a:ext uri="{FF2B5EF4-FFF2-40B4-BE49-F238E27FC236}">
                <a16:creationId xmlns:a16="http://schemas.microsoft.com/office/drawing/2014/main" id="{9027EF9F-6E55-A514-9EFB-9376D3F63166}"/>
              </a:ext>
            </a:extLst>
          </p:cNvPr>
          <p:cNvSpPr txBox="1"/>
          <p:nvPr/>
        </p:nvSpPr>
        <p:spPr>
          <a:xfrm>
            <a:off x="708210" y="1992867"/>
            <a:ext cx="8118231" cy="369332"/>
          </a:xfrm>
          <a:prstGeom prst="rect">
            <a:avLst/>
          </a:prstGeom>
          <a:noFill/>
        </p:spPr>
        <p:txBody>
          <a:bodyPr wrap="square">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Es herrschte das </a:t>
            </a:r>
            <a:r>
              <a:rPr lang="de-DE" sz="1800" u="sng" dirty="0">
                <a:effectLst/>
                <a:latin typeface="Calibri" panose="020F0502020204030204" pitchFamily="34" charset="0"/>
                <a:ea typeface="Calibri" panose="020F0502020204030204" pitchFamily="34" charset="0"/>
                <a:cs typeface="Times New Roman" panose="02020603050405020304" pitchFamily="18" charset="0"/>
              </a:rPr>
              <a:t>Dreietagenweltbild</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(Himmel, Erde, Unterwelt),</a:t>
            </a:r>
            <a:r>
              <a:rPr lang="de-DE" sz="1800" dirty="0">
                <a:effectLst/>
                <a:latin typeface="Calibri" panose="020F0502020204030204" pitchFamily="34" charset="0"/>
                <a:ea typeface="Calibri" panose="020F0502020204030204" pitchFamily="34" charset="0"/>
                <a:cs typeface="Times New Roman" panose="02020603050405020304" pitchFamily="18" charset="0"/>
              </a:rPr>
              <a:t> galt als  </a:t>
            </a:r>
            <a:r>
              <a:rPr lang="de-DE" sz="1800" dirty="0">
                <a:latin typeface="Calibri" panose="020F0502020204030204" pitchFamily="34" charset="0"/>
                <a:ea typeface="Calibri" panose="020F0502020204030204" pitchFamily="34" charset="0"/>
                <a:cs typeface="Times New Roman" panose="02020603050405020304" pitchFamily="18" charset="0"/>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Wissenschaft“.</a:t>
            </a:r>
            <a:endParaRPr lang="de-DE" dirty="0"/>
          </a:p>
        </p:txBody>
      </p:sp>
      <p:sp>
        <p:nvSpPr>
          <p:cNvPr id="7" name="Foliennummernplatzhalter 6">
            <a:extLst>
              <a:ext uri="{FF2B5EF4-FFF2-40B4-BE49-F238E27FC236}">
                <a16:creationId xmlns:a16="http://schemas.microsoft.com/office/drawing/2014/main" id="{013AECAF-7955-D4AC-036F-EEC3DE571AFF}"/>
              </a:ext>
            </a:extLst>
          </p:cNvPr>
          <p:cNvSpPr>
            <a:spLocks noGrp="1"/>
          </p:cNvSpPr>
          <p:nvPr>
            <p:ph type="sldNum" sz="quarter" idx="12"/>
          </p:nvPr>
        </p:nvSpPr>
        <p:spPr/>
        <p:txBody>
          <a:bodyPr/>
          <a:lstStyle/>
          <a:p>
            <a:fld id="{639A7054-7072-414D-A7D5-9242A545E85F}" type="slidenum">
              <a:rPr lang="de-DE" smtClean="0"/>
              <a:t>11</a:t>
            </a:fld>
            <a:endParaRPr lang="de-DE" dirty="0"/>
          </a:p>
        </p:txBody>
      </p:sp>
    </p:spTree>
    <p:extLst>
      <p:ext uri="{BB962C8B-B14F-4D97-AF65-F5344CB8AC3E}">
        <p14:creationId xmlns:p14="http://schemas.microsoft.com/office/powerpoint/2010/main" val="6164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D28DF07-2B1A-CA63-D41A-F8F27250347D}"/>
              </a:ext>
            </a:extLst>
          </p:cNvPr>
          <p:cNvSpPr txBox="1"/>
          <p:nvPr/>
        </p:nvSpPr>
        <p:spPr>
          <a:xfrm>
            <a:off x="343611" y="870820"/>
            <a:ext cx="8477660" cy="1200329"/>
          </a:xfrm>
          <a:prstGeom prst="rect">
            <a:avLst/>
          </a:prstGeom>
          <a:noFill/>
        </p:spPr>
        <p:txBody>
          <a:bodyPr wrap="square" rtlCol="0">
            <a:spAutoFit/>
          </a:bodyPr>
          <a:lstStyle/>
          <a:p>
            <a:pPr marL="285750" indent="-285750">
              <a:buFont typeface="Wingdings" panose="05000000000000000000" pitchFamily="2" charset="2"/>
              <a:buChar char="Ø"/>
            </a:pPr>
            <a:r>
              <a:rPr lang="de-DE" dirty="0"/>
              <a:t>Das Dilemma der Kirche besteht heute darin, dass sie in ihren Bekenntnissen, Bildern, Sprache, Liedern, Liturgie überwiegend an den altkirchlichen und mittelalterlichen Formeln und Formen festhält. </a:t>
            </a:r>
            <a:br>
              <a:rPr lang="de-DE" dirty="0"/>
            </a:br>
            <a:r>
              <a:rPr lang="de-DE" dirty="0"/>
              <a:t>Darum wird ihre Botschaft heute oft nicht mehr verstanden, wird auch abgelehnt. </a:t>
            </a:r>
          </a:p>
        </p:txBody>
      </p:sp>
      <p:sp>
        <p:nvSpPr>
          <p:cNvPr id="10" name="Textfeld 9">
            <a:extLst>
              <a:ext uri="{FF2B5EF4-FFF2-40B4-BE49-F238E27FC236}">
                <a16:creationId xmlns:a16="http://schemas.microsoft.com/office/drawing/2014/main" id="{52AB4610-29D8-1788-1A13-B29FA8CCAB5B}"/>
              </a:ext>
            </a:extLst>
          </p:cNvPr>
          <p:cNvSpPr txBox="1"/>
          <p:nvPr/>
        </p:nvSpPr>
        <p:spPr>
          <a:xfrm>
            <a:off x="541038" y="2245230"/>
            <a:ext cx="8061923" cy="646331"/>
          </a:xfrm>
          <a:prstGeom prst="rect">
            <a:avLst/>
          </a:prstGeom>
          <a:noFill/>
        </p:spPr>
        <p:txBody>
          <a:bodyPr wrap="square" rtlCol="0">
            <a:spAutoFit/>
          </a:bodyPr>
          <a:lstStyle/>
          <a:p>
            <a:pPr marL="285750" indent="-285750">
              <a:buFont typeface="Wingdings" panose="05000000000000000000" pitchFamily="2" charset="2"/>
              <a:buChar char="§"/>
            </a:pPr>
            <a:r>
              <a:rPr lang="de-DE" i="1" dirty="0"/>
              <a:t>„Eure ganzen christlichen Gottesgeschichten sind mir genauso nichtssagend </a:t>
            </a:r>
            <a:br>
              <a:rPr lang="de-DE" i="1" dirty="0"/>
            </a:br>
            <a:r>
              <a:rPr lang="de-DE" i="1" dirty="0"/>
              <a:t>wie die griechischen und römischen Göttersagen!“</a:t>
            </a:r>
          </a:p>
        </p:txBody>
      </p:sp>
      <p:sp>
        <p:nvSpPr>
          <p:cNvPr id="4" name="Textfeld 3">
            <a:extLst>
              <a:ext uri="{FF2B5EF4-FFF2-40B4-BE49-F238E27FC236}">
                <a16:creationId xmlns:a16="http://schemas.microsoft.com/office/drawing/2014/main" id="{9D0E0A5C-EF84-0CB5-DF93-913F50519A75}"/>
              </a:ext>
            </a:extLst>
          </p:cNvPr>
          <p:cNvSpPr txBox="1"/>
          <p:nvPr/>
        </p:nvSpPr>
        <p:spPr>
          <a:xfrm>
            <a:off x="619474" y="3281568"/>
            <a:ext cx="8373800" cy="646331"/>
          </a:xfrm>
          <a:prstGeom prst="rect">
            <a:avLst/>
          </a:prstGeom>
          <a:noFill/>
        </p:spPr>
        <p:txBody>
          <a:bodyPr wrap="square" rtlCol="0">
            <a:spAutoFit/>
          </a:bodyPr>
          <a:lstStyle/>
          <a:p>
            <a:pPr marL="285750" indent="-285750">
              <a:buFont typeface="Wingdings" panose="05000000000000000000" pitchFamily="2" charset="2"/>
              <a:buChar char="§"/>
            </a:pPr>
            <a:r>
              <a:rPr lang="de-DE" i="1" dirty="0"/>
              <a:t>„Ich möchte gerne am Abendmahl teilnehmen, aber lass bitte die </a:t>
            </a:r>
            <a:br>
              <a:rPr lang="de-DE" i="1" dirty="0"/>
            </a:br>
            <a:r>
              <a:rPr lang="de-DE" i="1" dirty="0"/>
              <a:t>Sühneopfersprache weg.“ </a:t>
            </a:r>
          </a:p>
        </p:txBody>
      </p:sp>
      <p:sp>
        <p:nvSpPr>
          <p:cNvPr id="3" name="Textfeld 2">
            <a:extLst>
              <a:ext uri="{FF2B5EF4-FFF2-40B4-BE49-F238E27FC236}">
                <a16:creationId xmlns:a16="http://schemas.microsoft.com/office/drawing/2014/main" id="{3C03F2DD-E058-E339-2755-8A7E13051B42}"/>
              </a:ext>
            </a:extLst>
          </p:cNvPr>
          <p:cNvSpPr txBox="1"/>
          <p:nvPr/>
        </p:nvSpPr>
        <p:spPr>
          <a:xfrm>
            <a:off x="619474" y="4427447"/>
            <a:ext cx="7674017" cy="646331"/>
          </a:xfrm>
          <a:prstGeom prst="rect">
            <a:avLst/>
          </a:prstGeom>
          <a:noFill/>
        </p:spPr>
        <p:txBody>
          <a:bodyPr wrap="square" rtlCol="0">
            <a:spAutoFit/>
          </a:bodyPr>
          <a:lstStyle/>
          <a:p>
            <a:pPr marL="285750" indent="-285750">
              <a:buFont typeface="Wingdings" panose="05000000000000000000" pitchFamily="2" charset="2"/>
              <a:buChar char="§"/>
            </a:pPr>
            <a:r>
              <a:rPr lang="de-DE" i="1" dirty="0"/>
              <a:t>„Ich glaube nicht an (euren) Gott, </a:t>
            </a:r>
            <a:br>
              <a:rPr lang="de-DE" i="1" dirty="0"/>
            </a:br>
            <a:r>
              <a:rPr lang="de-DE" i="1" dirty="0"/>
              <a:t>aber an einen transzendenten / geistigen Urgrund des Kosmos / des Lebens...“</a:t>
            </a:r>
          </a:p>
        </p:txBody>
      </p:sp>
      <p:sp>
        <p:nvSpPr>
          <p:cNvPr id="13" name="Titel 12">
            <a:extLst>
              <a:ext uri="{FF2B5EF4-FFF2-40B4-BE49-F238E27FC236}">
                <a16:creationId xmlns:a16="http://schemas.microsoft.com/office/drawing/2014/main" id="{DCAA61AE-005B-CD66-1B9C-E65E735ECD63}"/>
              </a:ext>
            </a:extLst>
          </p:cNvPr>
          <p:cNvSpPr>
            <a:spLocks noGrp="1"/>
          </p:cNvSpPr>
          <p:nvPr>
            <p:ph type="title"/>
          </p:nvPr>
        </p:nvSpPr>
        <p:spPr>
          <a:xfrm>
            <a:off x="406791" y="171230"/>
            <a:ext cx="7886700" cy="642039"/>
          </a:xfrm>
        </p:spPr>
        <p:txBody>
          <a:bodyPr>
            <a:normAutofit/>
          </a:bodyPr>
          <a:lstStyle/>
          <a:p>
            <a:r>
              <a:rPr lang="de-DE" sz="1800" b="1" u="sng" dirty="0">
                <a:latin typeface="+mn-lt"/>
              </a:rPr>
              <a:t>Das Dilemma der Kirche</a:t>
            </a:r>
            <a:r>
              <a:rPr lang="de-DE" sz="1800" b="1" u="sng" baseline="0" dirty="0">
                <a:latin typeface="+mn-lt"/>
              </a:rPr>
              <a:t> heute</a:t>
            </a:r>
            <a:endParaRPr lang="de-DE" sz="1800" b="1" u="sng" dirty="0">
              <a:latin typeface="+mn-lt"/>
            </a:endParaRPr>
          </a:p>
        </p:txBody>
      </p:sp>
      <p:sp>
        <p:nvSpPr>
          <p:cNvPr id="5" name="Foliennummernplatzhalter 4">
            <a:extLst>
              <a:ext uri="{FF2B5EF4-FFF2-40B4-BE49-F238E27FC236}">
                <a16:creationId xmlns:a16="http://schemas.microsoft.com/office/drawing/2014/main" id="{7C1F8573-17F4-23C1-C327-CDDC23394C08}"/>
              </a:ext>
            </a:extLst>
          </p:cNvPr>
          <p:cNvSpPr>
            <a:spLocks noGrp="1"/>
          </p:cNvSpPr>
          <p:nvPr>
            <p:ph type="sldNum" sz="quarter" idx="12"/>
          </p:nvPr>
        </p:nvSpPr>
        <p:spPr/>
        <p:txBody>
          <a:bodyPr/>
          <a:lstStyle/>
          <a:p>
            <a:fld id="{639A7054-7072-414D-A7D5-9242A545E85F}" type="slidenum">
              <a:rPr lang="de-DE" smtClean="0"/>
              <a:t>12</a:t>
            </a:fld>
            <a:endParaRPr lang="de-DE" dirty="0"/>
          </a:p>
        </p:txBody>
      </p:sp>
    </p:spTree>
    <p:extLst>
      <p:ext uri="{BB962C8B-B14F-4D97-AF65-F5344CB8AC3E}">
        <p14:creationId xmlns:p14="http://schemas.microsoft.com/office/powerpoint/2010/main" val="345984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E51A-BC09-D69B-4EC0-2DB976B837A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F431C477-C29C-7688-A253-BAB8E4C31255}"/>
              </a:ext>
            </a:extLst>
          </p:cNvPr>
          <p:cNvSpPr txBox="1">
            <a:spLocks noGrp="1"/>
          </p:cNvSpPr>
          <p:nvPr>
            <p:ph type="title"/>
          </p:nvPr>
        </p:nvSpPr>
        <p:spPr>
          <a:xfrm>
            <a:off x="483079" y="486775"/>
            <a:ext cx="7886700" cy="369332"/>
          </a:xfrm>
          <a:prstGeom prst="rect">
            <a:avLst/>
          </a:prstGeom>
          <a:noFill/>
        </p:spPr>
        <p:txBody>
          <a:bodyPr wrap="square" rtlCol="0">
            <a:spAutoFit/>
          </a:bodyPr>
          <a:lstStyle/>
          <a:p>
            <a:r>
              <a:rPr lang="de-DE" sz="2000" b="1" u="sng" dirty="0">
                <a:latin typeface="+mn-lt"/>
              </a:rPr>
              <a:t>5. Die säkulare Spiritualität heute</a:t>
            </a:r>
          </a:p>
        </p:txBody>
      </p:sp>
      <p:sp>
        <p:nvSpPr>
          <p:cNvPr id="6" name="Textfeld 5">
            <a:extLst>
              <a:ext uri="{FF2B5EF4-FFF2-40B4-BE49-F238E27FC236}">
                <a16:creationId xmlns:a16="http://schemas.microsoft.com/office/drawing/2014/main" id="{007E049B-2ABB-5EAB-E8D2-AFE63F7402D1}"/>
              </a:ext>
            </a:extLst>
          </p:cNvPr>
          <p:cNvSpPr txBox="1"/>
          <p:nvPr/>
        </p:nvSpPr>
        <p:spPr>
          <a:xfrm>
            <a:off x="483079" y="1082808"/>
            <a:ext cx="4028536" cy="369332"/>
          </a:xfrm>
          <a:prstGeom prst="rect">
            <a:avLst/>
          </a:prstGeom>
          <a:noFill/>
        </p:spPr>
        <p:txBody>
          <a:bodyPr wrap="square" rtlCol="0">
            <a:spAutoFit/>
          </a:bodyPr>
          <a:lstStyle/>
          <a:p>
            <a:r>
              <a:rPr lang="de-DE" b="1" u="sng" dirty="0"/>
              <a:t>Umfragen</a:t>
            </a:r>
            <a:r>
              <a:rPr lang="de-DE" dirty="0"/>
              <a:t> zeigen seit Jahren: </a:t>
            </a:r>
          </a:p>
        </p:txBody>
      </p:sp>
      <p:sp>
        <p:nvSpPr>
          <p:cNvPr id="7" name="Textfeld 6">
            <a:extLst>
              <a:ext uri="{FF2B5EF4-FFF2-40B4-BE49-F238E27FC236}">
                <a16:creationId xmlns:a16="http://schemas.microsoft.com/office/drawing/2014/main" id="{6661F4A6-1448-8D0E-4DAD-D4015C500C28}"/>
              </a:ext>
            </a:extLst>
          </p:cNvPr>
          <p:cNvSpPr txBox="1"/>
          <p:nvPr/>
        </p:nvSpPr>
        <p:spPr>
          <a:xfrm>
            <a:off x="483079" y="1745404"/>
            <a:ext cx="8490592" cy="646331"/>
          </a:xfrm>
          <a:prstGeom prst="rect">
            <a:avLst/>
          </a:prstGeom>
          <a:noFill/>
          <a:ln>
            <a:noFill/>
          </a:ln>
          <a:scene3d>
            <a:camera prst="orthographicFront">
              <a:rot lat="0" lon="0" rev="0"/>
            </a:camera>
            <a:lightRig rig="threePt" dir="t"/>
          </a:scene3d>
        </p:spPr>
        <p:txBody>
          <a:bodyPr wrap="square" rtlCol="0">
            <a:spAutoFit/>
          </a:bodyPr>
          <a:lstStyle/>
          <a:p>
            <a:pPr marL="180975" indent="-180975">
              <a:buFont typeface="Wingdings" panose="05000000000000000000" pitchFamily="2" charset="2"/>
              <a:buChar char="§"/>
            </a:pPr>
            <a:r>
              <a:rPr lang="de-DE" sz="1800" dirty="0"/>
              <a:t>Der Glaube an einen persönlichen Gott nimmt ab, doch glauben viele an transzendente Kräfte, kosmische Kräfte, </a:t>
            </a:r>
            <a:r>
              <a:rPr lang="de-DE" dirty="0"/>
              <a:t>Schicksalsmächte, </a:t>
            </a:r>
            <a:r>
              <a:rPr lang="de-DE" sz="1800" dirty="0"/>
              <a:t>auch Engel, esoterische Wunder…</a:t>
            </a:r>
          </a:p>
        </p:txBody>
      </p:sp>
      <p:sp>
        <p:nvSpPr>
          <p:cNvPr id="9" name="Textfeld 8">
            <a:extLst>
              <a:ext uri="{FF2B5EF4-FFF2-40B4-BE49-F238E27FC236}">
                <a16:creationId xmlns:a16="http://schemas.microsoft.com/office/drawing/2014/main" id="{7FAD5EDD-6418-9DF7-A88E-2F5CA7021954}"/>
              </a:ext>
            </a:extLst>
          </p:cNvPr>
          <p:cNvSpPr txBox="1"/>
          <p:nvPr/>
        </p:nvSpPr>
        <p:spPr>
          <a:xfrm>
            <a:off x="483079" y="2706297"/>
            <a:ext cx="8365086" cy="646331"/>
          </a:xfrm>
          <a:prstGeom prst="rect">
            <a:avLst/>
          </a:prstGeom>
          <a:noFill/>
        </p:spPr>
        <p:txBody>
          <a:bodyPr wrap="square">
            <a:spAutoFit/>
          </a:bodyPr>
          <a:lstStyle/>
          <a:p>
            <a:pPr marL="180975" indent="-180975">
              <a:buFont typeface="Wingdings" panose="05000000000000000000" pitchFamily="2" charset="2"/>
              <a:buChar char="§"/>
            </a:pPr>
            <a:r>
              <a:rPr lang="de-DE" sz="1800" dirty="0"/>
              <a:t>Etwa 75% glauben nicht mehr an eine leibliche Auferstehung, </a:t>
            </a:r>
            <a:br>
              <a:rPr lang="de-DE" sz="1800" dirty="0"/>
            </a:br>
            <a:r>
              <a:rPr lang="de-DE" sz="1800" dirty="0"/>
              <a:t>viele aber an die Unsterblichkeit der Seele, an Seelenwanderung bzw. Wiedergeburt... </a:t>
            </a:r>
          </a:p>
        </p:txBody>
      </p:sp>
      <p:sp>
        <p:nvSpPr>
          <p:cNvPr id="11" name="Textfeld 10">
            <a:extLst>
              <a:ext uri="{FF2B5EF4-FFF2-40B4-BE49-F238E27FC236}">
                <a16:creationId xmlns:a16="http://schemas.microsoft.com/office/drawing/2014/main" id="{60880B54-26AE-7436-79AB-7FBC13223856}"/>
              </a:ext>
            </a:extLst>
          </p:cNvPr>
          <p:cNvSpPr txBox="1"/>
          <p:nvPr/>
        </p:nvSpPr>
        <p:spPr>
          <a:xfrm>
            <a:off x="483079" y="3570431"/>
            <a:ext cx="5919351" cy="646331"/>
          </a:xfrm>
          <a:prstGeom prst="rect">
            <a:avLst/>
          </a:prstGeom>
          <a:noFill/>
          <a:ln>
            <a:noFill/>
          </a:ln>
          <a:scene3d>
            <a:camera prst="orthographicFront">
              <a:rot lat="0" lon="0" rev="0"/>
            </a:camera>
            <a:lightRig rig="threePt" dir="t"/>
          </a:scene3d>
        </p:spPr>
        <p:txBody>
          <a:bodyPr wrap="square" rtlCol="0">
            <a:spAutoFit/>
          </a:bodyPr>
          <a:lstStyle/>
          <a:p>
            <a:pPr marL="180975" indent="-180975">
              <a:buFont typeface="Wingdings" panose="05000000000000000000" pitchFamily="2" charset="2"/>
              <a:buChar char="§"/>
            </a:pPr>
            <a:r>
              <a:rPr lang="de-DE" sz="1800" dirty="0"/>
              <a:t>Unter den Gebildeten wenden sich viele der buddhistischen Spiritualität zu.</a:t>
            </a:r>
          </a:p>
        </p:txBody>
      </p:sp>
      <p:sp>
        <p:nvSpPr>
          <p:cNvPr id="12" name="Textfeld 11">
            <a:extLst>
              <a:ext uri="{FF2B5EF4-FFF2-40B4-BE49-F238E27FC236}">
                <a16:creationId xmlns:a16="http://schemas.microsoft.com/office/drawing/2014/main" id="{42E32039-4636-0DF6-D999-4C48A4AABEC6}"/>
              </a:ext>
            </a:extLst>
          </p:cNvPr>
          <p:cNvSpPr txBox="1"/>
          <p:nvPr/>
        </p:nvSpPr>
        <p:spPr>
          <a:xfrm>
            <a:off x="483079" y="4434565"/>
            <a:ext cx="5692649" cy="646331"/>
          </a:xfrm>
          <a:prstGeom prst="rect">
            <a:avLst/>
          </a:prstGeom>
          <a:noFill/>
          <a:ln>
            <a:noFill/>
          </a:ln>
          <a:scene3d>
            <a:camera prst="orthographicFront">
              <a:rot lat="0" lon="0" rev="0"/>
            </a:camera>
            <a:lightRig rig="threePt" dir="t"/>
          </a:scene3d>
        </p:spPr>
        <p:txBody>
          <a:bodyPr wrap="none" rtlCol="0">
            <a:spAutoFit/>
          </a:bodyPr>
          <a:lstStyle/>
          <a:p>
            <a:pPr marL="180975" indent="-180975">
              <a:buFont typeface="Wingdings" panose="05000000000000000000" pitchFamily="2" charset="2"/>
              <a:buChar char="§"/>
            </a:pPr>
            <a:r>
              <a:rPr lang="de-DE" sz="1800" dirty="0"/>
              <a:t>Der Anteil der radikalen „Atheisten“ liegt fast konstant </a:t>
            </a:r>
            <a:br>
              <a:rPr lang="de-DE" sz="1800" dirty="0"/>
            </a:br>
            <a:r>
              <a:rPr lang="de-DE" sz="1800" dirty="0"/>
              <a:t>bei etwa 30%.</a:t>
            </a:r>
          </a:p>
        </p:txBody>
      </p:sp>
      <p:sp>
        <p:nvSpPr>
          <p:cNvPr id="2" name="Foliennummernplatzhalter 1">
            <a:extLst>
              <a:ext uri="{FF2B5EF4-FFF2-40B4-BE49-F238E27FC236}">
                <a16:creationId xmlns:a16="http://schemas.microsoft.com/office/drawing/2014/main" id="{2CA9592C-83BC-2065-3557-3BB615269F2D}"/>
              </a:ext>
            </a:extLst>
          </p:cNvPr>
          <p:cNvSpPr>
            <a:spLocks noGrp="1"/>
          </p:cNvSpPr>
          <p:nvPr>
            <p:ph type="sldNum" sz="quarter" idx="12"/>
          </p:nvPr>
        </p:nvSpPr>
        <p:spPr/>
        <p:txBody>
          <a:bodyPr/>
          <a:lstStyle/>
          <a:p>
            <a:fld id="{639A7054-7072-414D-A7D5-9242A545E85F}" type="slidenum">
              <a:rPr lang="de-DE" smtClean="0"/>
              <a:t>13</a:t>
            </a:fld>
            <a:endParaRPr lang="de-DE" dirty="0"/>
          </a:p>
        </p:txBody>
      </p:sp>
    </p:spTree>
    <p:extLst>
      <p:ext uri="{BB962C8B-B14F-4D97-AF65-F5344CB8AC3E}">
        <p14:creationId xmlns:p14="http://schemas.microsoft.com/office/powerpoint/2010/main" val="65767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0345" y="376804"/>
            <a:ext cx="7521643" cy="515855"/>
          </a:xfrm>
        </p:spPr>
        <p:txBody>
          <a:bodyPr>
            <a:normAutofit/>
          </a:bodyPr>
          <a:lstStyle/>
          <a:p>
            <a:r>
              <a:rPr lang="de-DE" altLang="de-DE" sz="1800" b="1" u="sng" dirty="0">
                <a:latin typeface="+mn-lt"/>
                <a:cs typeface="Times New Roman" pitchFamily="18" charset="0"/>
              </a:rPr>
              <a:t>Befragung auf Burg Bodenstein 2001</a:t>
            </a:r>
            <a:endParaRPr lang="de-DE" altLang="de-DE" sz="1800" b="1" dirty="0">
              <a:solidFill>
                <a:schemeClr val="tx1"/>
              </a:solidFill>
              <a:latin typeface="+mn-lt"/>
              <a:cs typeface="Times New Roman" pitchFamily="18" charset="0"/>
            </a:endParaRPr>
          </a:p>
        </p:txBody>
      </p:sp>
      <p:sp>
        <p:nvSpPr>
          <p:cNvPr id="6" name="Foliennummernplatzhalter 5"/>
          <p:cNvSpPr>
            <a:spLocks noGrp="1"/>
          </p:cNvSpPr>
          <p:nvPr>
            <p:ph type="sldNum" sz="quarter" idx="12"/>
          </p:nvPr>
        </p:nvSpPr>
        <p:spPr/>
        <p:txBody>
          <a:bodyPr/>
          <a:lstStyle/>
          <a:p>
            <a:fld id="{8699105B-4CA1-45ED-8328-47E5B260FD7F}" type="slidenum">
              <a:rPr lang="de-DE" altLang="de-DE"/>
              <a:pPr/>
              <a:t>14</a:t>
            </a:fld>
            <a:endParaRPr lang="de-DE" altLang="de-DE" dirty="0"/>
          </a:p>
        </p:txBody>
      </p:sp>
      <p:sp>
        <p:nvSpPr>
          <p:cNvPr id="10245" name="Text Box 5"/>
          <p:cNvSpPr txBox="1">
            <a:spLocks noChangeArrowheads="1"/>
          </p:cNvSpPr>
          <p:nvPr/>
        </p:nvSpPr>
        <p:spPr bwMode="auto">
          <a:xfrm>
            <a:off x="518321" y="1394802"/>
            <a:ext cx="5410797"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Wingdings" panose="05000000000000000000" pitchFamily="2" charset="2"/>
              <a:buChar char="§"/>
            </a:pPr>
            <a:r>
              <a:rPr lang="de-DE" altLang="de-DE" sz="2000" dirty="0">
                <a:cs typeface="Times New Roman" pitchFamily="18" charset="0"/>
              </a:rPr>
              <a:t>87% Natur   </a:t>
            </a:r>
          </a:p>
          <a:p>
            <a:pPr marL="342900" indent="-342900">
              <a:spcBef>
                <a:spcPct val="50000"/>
              </a:spcBef>
              <a:buFont typeface="Wingdings" panose="05000000000000000000" pitchFamily="2" charset="2"/>
              <a:buChar char="§"/>
            </a:pPr>
            <a:r>
              <a:rPr lang="de-DE" altLang="de-DE" sz="2000" dirty="0">
                <a:cs typeface="Times New Roman" pitchFamily="18" charset="0"/>
              </a:rPr>
              <a:t>82% Musik </a:t>
            </a:r>
          </a:p>
          <a:p>
            <a:pPr marL="342900" indent="-342900">
              <a:spcBef>
                <a:spcPct val="50000"/>
              </a:spcBef>
              <a:buFont typeface="Wingdings" panose="05000000000000000000" pitchFamily="2" charset="2"/>
              <a:buChar char="§"/>
            </a:pPr>
            <a:r>
              <a:rPr lang="de-DE" altLang="de-DE" sz="2000" dirty="0">
                <a:cs typeface="Times New Roman" pitchFamily="18" charset="0"/>
              </a:rPr>
              <a:t>81% Meditation, Gebet, Stille, Einsamkeit</a:t>
            </a:r>
          </a:p>
          <a:p>
            <a:pPr marL="342900" indent="-342900">
              <a:spcBef>
                <a:spcPct val="50000"/>
              </a:spcBef>
              <a:buFont typeface="Wingdings" panose="05000000000000000000" pitchFamily="2" charset="2"/>
              <a:buChar char="§"/>
            </a:pPr>
            <a:r>
              <a:rPr lang="de-DE" altLang="de-DE" sz="2000" dirty="0">
                <a:cs typeface="Times New Roman" pitchFamily="18" charset="0"/>
              </a:rPr>
              <a:t>81% Liebe, zwischenmenschliche Begegnung </a:t>
            </a:r>
          </a:p>
          <a:p>
            <a:pPr marL="342900" indent="-342900">
              <a:spcBef>
                <a:spcPct val="50000"/>
              </a:spcBef>
              <a:buFont typeface="Wingdings" panose="05000000000000000000" pitchFamily="2" charset="2"/>
              <a:buChar char="§"/>
            </a:pPr>
            <a:r>
              <a:rPr lang="de-DE" altLang="de-DE" sz="2000" dirty="0">
                <a:cs typeface="Times New Roman" pitchFamily="18" charset="0"/>
              </a:rPr>
              <a:t>68% urplötzliche Alltagssituationen, Krisen, </a:t>
            </a:r>
            <a:br>
              <a:rPr lang="de-DE" altLang="de-DE" sz="2000" dirty="0">
                <a:cs typeface="Times New Roman" pitchFamily="18" charset="0"/>
              </a:rPr>
            </a:br>
            <a:r>
              <a:rPr lang="de-DE" altLang="de-DE" sz="2000" dirty="0">
                <a:cs typeface="Times New Roman" pitchFamily="18" charset="0"/>
              </a:rPr>
              <a:t>besondere biografische Ereignisse </a:t>
            </a:r>
          </a:p>
          <a:p>
            <a:pPr marL="342900" indent="-342900">
              <a:spcBef>
                <a:spcPct val="50000"/>
              </a:spcBef>
              <a:buFont typeface="Wingdings" panose="05000000000000000000" pitchFamily="2" charset="2"/>
              <a:buChar char="§"/>
            </a:pPr>
            <a:r>
              <a:rPr lang="de-DE" altLang="de-DE" sz="2000" dirty="0">
                <a:cs typeface="Times New Roman" pitchFamily="18" charset="0"/>
              </a:rPr>
              <a:t>66% Lesen, Nachdenken, Studieren	 </a:t>
            </a:r>
          </a:p>
        </p:txBody>
      </p:sp>
      <p:pic>
        <p:nvPicPr>
          <p:cNvPr id="16386" name="Picture 2" descr="C:\Users\Winkelmann\Documents\Daten\Winkelmann-Bilder\Grafiken\Meditation\Hör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06" y="1446849"/>
            <a:ext cx="2423088" cy="3168352"/>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 name="Rechteck 1"/>
          <p:cNvSpPr/>
          <p:nvPr/>
        </p:nvSpPr>
        <p:spPr>
          <a:xfrm>
            <a:off x="448086" y="949945"/>
            <a:ext cx="6284154" cy="369332"/>
          </a:xfrm>
          <a:prstGeom prst="rect">
            <a:avLst/>
          </a:prstGeom>
        </p:spPr>
        <p:txBody>
          <a:bodyPr wrap="square">
            <a:spAutoFit/>
          </a:bodyPr>
          <a:lstStyle/>
          <a:p>
            <a:pPr>
              <a:spcBef>
                <a:spcPct val="50000"/>
              </a:spcBef>
            </a:pPr>
            <a:r>
              <a:rPr lang="de-DE" altLang="de-DE" sz="1800" dirty="0">
                <a:cs typeface="Times New Roman" pitchFamily="18" charset="0"/>
              </a:rPr>
              <a:t>Wo Menschen am ehesten </a:t>
            </a:r>
            <a:r>
              <a:rPr lang="de-DE" altLang="de-DE" sz="1800" b="1" dirty="0">
                <a:cs typeface="Times New Roman" pitchFamily="18" charset="0"/>
              </a:rPr>
              <a:t>transzendente Berührungen </a:t>
            </a:r>
            <a:r>
              <a:rPr lang="de-DE" altLang="de-DE" sz="1800" dirty="0">
                <a:cs typeface="Times New Roman" pitchFamily="18" charset="0"/>
              </a:rPr>
              <a:t>erleben:</a:t>
            </a:r>
            <a:endParaRPr lang="de-DE" altLang="de-DE" sz="1800" i="1" dirty="0">
              <a:cs typeface="Times New Roman" pitchFamily="18" charset="0"/>
            </a:endParaRPr>
          </a:p>
        </p:txBody>
      </p:sp>
      <p:sp>
        <p:nvSpPr>
          <p:cNvPr id="4" name="Textfeld 3">
            <a:extLst>
              <a:ext uri="{FF2B5EF4-FFF2-40B4-BE49-F238E27FC236}">
                <a16:creationId xmlns:a16="http://schemas.microsoft.com/office/drawing/2014/main" id="{6A81D4CE-413A-68E1-BBE4-333E74811AB2}"/>
              </a:ext>
            </a:extLst>
          </p:cNvPr>
          <p:cNvSpPr txBox="1"/>
          <p:nvPr/>
        </p:nvSpPr>
        <p:spPr>
          <a:xfrm>
            <a:off x="518321" y="4615201"/>
            <a:ext cx="4572000" cy="369332"/>
          </a:xfrm>
          <a:prstGeom prst="rect">
            <a:avLst/>
          </a:prstGeom>
          <a:noFill/>
        </p:spPr>
        <p:txBody>
          <a:bodyPr wrap="square">
            <a:spAutoFit/>
          </a:bodyPr>
          <a:lstStyle/>
          <a:p>
            <a:pPr marL="342900" indent="-342900">
              <a:spcBef>
                <a:spcPct val="50000"/>
              </a:spcBef>
              <a:buFont typeface="Wingdings" panose="05000000000000000000" pitchFamily="2" charset="2"/>
              <a:buChar char="§"/>
            </a:pPr>
            <a:r>
              <a:rPr lang="de-DE" altLang="de-DE" sz="1800" dirty="0">
                <a:cs typeface="Times New Roman" pitchFamily="18" charset="0"/>
              </a:rPr>
              <a:t>62 % Kirche, Bibel, herkömmliche Religion</a:t>
            </a:r>
            <a:r>
              <a:rPr lang="de-DE" altLang="de-DE" sz="1600" dirty="0"/>
              <a:t> </a:t>
            </a:r>
            <a:endParaRPr lang="de-DE" altLang="de-DE" dirty="0"/>
          </a:p>
        </p:txBody>
      </p:sp>
    </p:spTree>
    <p:extLst>
      <p:ext uri="{BB962C8B-B14F-4D97-AF65-F5344CB8AC3E}">
        <p14:creationId xmlns:p14="http://schemas.microsoft.com/office/powerpoint/2010/main" val="32519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heel(1)">
                                      <p:cBhvr>
                                        <p:cTn id="12" dur="20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barn(inVertical)">
                                      <p:cBhvr>
                                        <p:cTn id="17" dur="500"/>
                                        <p:tgtEl>
                                          <p:spTgt spid="102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7AB8DDAA-CCB0-43EB-B776-2F7C186E3D01}" type="slidenum">
              <a:rPr lang="de-DE"/>
              <a:pPr>
                <a:defRPr/>
              </a:pPr>
              <a:t>15</a:t>
            </a:fld>
            <a:endParaRPr lang="de-DE" dirty="0"/>
          </a:p>
        </p:txBody>
      </p:sp>
      <p:sp>
        <p:nvSpPr>
          <p:cNvPr id="18435" name="Titel 2"/>
          <p:cNvSpPr>
            <a:spLocks noGrp="1"/>
          </p:cNvSpPr>
          <p:nvPr>
            <p:ph type="title" idx="4294967295"/>
          </p:nvPr>
        </p:nvSpPr>
        <p:spPr>
          <a:xfrm>
            <a:off x="259822" y="255330"/>
            <a:ext cx="7366000" cy="431800"/>
          </a:xfrm>
        </p:spPr>
        <p:txBody>
          <a:bodyPr rtlCol="0">
            <a:normAutofit/>
          </a:bodyPr>
          <a:lstStyle/>
          <a:p>
            <a:pPr algn="l" eaLnBrk="1" fontAlgn="auto" hangingPunct="1">
              <a:spcAft>
                <a:spcPts val="0"/>
              </a:spcAft>
              <a:defRPr/>
            </a:pPr>
            <a:r>
              <a:rPr lang="de-DE" sz="1800" b="1" u="sng" dirty="0">
                <a:latin typeface="+mn-lt"/>
              </a:rPr>
              <a:t>Merkmale der säkularen nach-theistischen Spiritualität heute</a:t>
            </a:r>
          </a:p>
        </p:txBody>
      </p:sp>
      <p:sp>
        <p:nvSpPr>
          <p:cNvPr id="13" name="Textfeld 12"/>
          <p:cNvSpPr txBox="1">
            <a:spLocks noChangeArrowheads="1"/>
          </p:cNvSpPr>
          <p:nvPr/>
        </p:nvSpPr>
        <p:spPr bwMode="auto">
          <a:xfrm>
            <a:off x="259822" y="907524"/>
            <a:ext cx="459826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700" dirty="0">
                <a:latin typeface="+mn-lt"/>
                <a:cs typeface="Times New Roman" pitchFamily="18" charset="0"/>
              </a:rPr>
              <a:t>● Ablegen des </a:t>
            </a:r>
            <a:r>
              <a:rPr lang="de-DE" altLang="de-DE" sz="1700" b="1" dirty="0">
                <a:latin typeface="+mn-lt"/>
                <a:cs typeface="Times New Roman" pitchFamily="18" charset="0"/>
              </a:rPr>
              <a:t>theistischen Gottesbildes </a:t>
            </a:r>
          </a:p>
        </p:txBody>
      </p:sp>
      <p:sp>
        <p:nvSpPr>
          <p:cNvPr id="15" name="Textfeld 14"/>
          <p:cNvSpPr txBox="1">
            <a:spLocks noChangeArrowheads="1"/>
          </p:cNvSpPr>
          <p:nvPr/>
        </p:nvSpPr>
        <p:spPr bwMode="auto">
          <a:xfrm>
            <a:off x="259823" y="1452101"/>
            <a:ext cx="41396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700" dirty="0">
                <a:latin typeface="+mn-lt"/>
                <a:cs typeface="Times New Roman" pitchFamily="18" charset="0"/>
              </a:rPr>
              <a:t>● Einbeziehen eines ganzheitlichen</a:t>
            </a:r>
            <a:br>
              <a:rPr lang="de-DE" altLang="de-DE" sz="1700" dirty="0">
                <a:latin typeface="+mn-lt"/>
                <a:cs typeface="Times New Roman" pitchFamily="18" charset="0"/>
              </a:rPr>
            </a:br>
            <a:r>
              <a:rPr lang="de-DE" altLang="de-DE" sz="1700" dirty="0">
                <a:latin typeface="+mn-lt"/>
                <a:cs typeface="Times New Roman" pitchFamily="18" charset="0"/>
              </a:rPr>
              <a:t>    </a:t>
            </a:r>
            <a:r>
              <a:rPr lang="de-DE" altLang="de-DE" sz="1700" b="1" dirty="0">
                <a:latin typeface="+mn-lt"/>
                <a:cs typeface="Times New Roman" pitchFamily="18" charset="0"/>
              </a:rPr>
              <a:t>naturwissenschaftlichen Weltbildes</a:t>
            </a:r>
          </a:p>
        </p:txBody>
      </p:sp>
      <p:sp>
        <p:nvSpPr>
          <p:cNvPr id="16" name="Textfeld 15"/>
          <p:cNvSpPr txBox="1">
            <a:spLocks noChangeArrowheads="1"/>
          </p:cNvSpPr>
          <p:nvPr/>
        </p:nvSpPr>
        <p:spPr bwMode="auto">
          <a:xfrm>
            <a:off x="216380" y="2246253"/>
            <a:ext cx="777716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700" dirty="0">
                <a:latin typeface="+mn-lt"/>
                <a:cs typeface="Times New Roman" pitchFamily="18" charset="0"/>
              </a:rPr>
              <a:t>● Lösung von </a:t>
            </a:r>
            <a:r>
              <a:rPr lang="de-DE" altLang="de-DE" sz="1700" b="1" dirty="0">
                <a:latin typeface="+mn-lt"/>
                <a:cs typeface="Times New Roman" pitchFamily="18" charset="0"/>
              </a:rPr>
              <a:t>traditionellen Kircheninstitutionen</a:t>
            </a:r>
            <a:r>
              <a:rPr lang="de-DE" altLang="de-DE" sz="1700" dirty="0">
                <a:latin typeface="+mn-lt"/>
                <a:cs typeface="Times New Roman" pitchFamily="18" charset="0"/>
              </a:rPr>
              <a:t>, </a:t>
            </a:r>
            <a:br>
              <a:rPr lang="de-DE" altLang="de-DE" sz="1700" dirty="0">
                <a:latin typeface="+mn-lt"/>
                <a:cs typeface="Times New Roman" pitchFamily="18" charset="0"/>
              </a:rPr>
            </a:br>
            <a:r>
              <a:rPr lang="de-DE" altLang="de-DE" sz="1700" dirty="0">
                <a:latin typeface="+mn-lt"/>
                <a:cs typeface="Times New Roman" pitchFamily="18" charset="0"/>
              </a:rPr>
              <a:t>    Dogmen, Riten…</a:t>
            </a:r>
            <a:endParaRPr lang="de-DE" altLang="de-DE" sz="1800" dirty="0">
              <a:latin typeface="Times New Roman" pitchFamily="18" charset="0"/>
              <a:cs typeface="Times New Roman" pitchFamily="18" charset="0"/>
            </a:endParaRPr>
          </a:p>
        </p:txBody>
      </p:sp>
      <p:sp>
        <p:nvSpPr>
          <p:cNvPr id="17" name="Textfeld 16"/>
          <p:cNvSpPr txBox="1">
            <a:spLocks noChangeArrowheads="1"/>
          </p:cNvSpPr>
          <p:nvPr/>
        </p:nvSpPr>
        <p:spPr bwMode="auto">
          <a:xfrm>
            <a:off x="216380" y="2918427"/>
            <a:ext cx="7848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700" dirty="0">
                <a:latin typeface="+mn-lt"/>
                <a:cs typeface="Times New Roman" pitchFamily="18" charset="0"/>
              </a:rPr>
              <a:t>● Suchen </a:t>
            </a:r>
            <a:r>
              <a:rPr lang="de-DE" altLang="de-DE" sz="1700" b="1" dirty="0">
                <a:latin typeface="+mn-lt"/>
                <a:cs typeface="Times New Roman" pitchFamily="18" charset="0"/>
              </a:rPr>
              <a:t>elementarer Transzendenzerfahrungen</a:t>
            </a:r>
            <a:r>
              <a:rPr lang="de-DE" altLang="de-DE" sz="1700" dirty="0">
                <a:latin typeface="+mn-lt"/>
                <a:cs typeface="Times New Roman" pitchFamily="18" charset="0"/>
              </a:rPr>
              <a:t>, </a:t>
            </a:r>
            <a:br>
              <a:rPr lang="de-DE" altLang="de-DE" sz="1700" dirty="0">
                <a:latin typeface="+mn-lt"/>
                <a:cs typeface="Times New Roman" pitchFamily="18" charset="0"/>
              </a:rPr>
            </a:br>
            <a:r>
              <a:rPr lang="de-DE" altLang="de-DE" sz="1700" dirty="0">
                <a:latin typeface="+mn-lt"/>
                <a:cs typeface="Times New Roman" pitchFamily="18" charset="0"/>
              </a:rPr>
              <a:t>    </a:t>
            </a:r>
            <a:r>
              <a:rPr lang="de-DE" altLang="de-DE" sz="1700" b="1" dirty="0">
                <a:latin typeface="+mn-lt"/>
                <a:cs typeface="Times New Roman" pitchFamily="18" charset="0"/>
              </a:rPr>
              <a:t>mystische</a:t>
            </a:r>
            <a:r>
              <a:rPr lang="de-DE" altLang="de-DE" sz="1700" dirty="0">
                <a:latin typeface="+mn-lt"/>
                <a:cs typeface="Times New Roman" pitchFamily="18" charset="0"/>
              </a:rPr>
              <a:t> Erfahrungen  </a:t>
            </a:r>
          </a:p>
        </p:txBody>
      </p:sp>
      <p:sp>
        <p:nvSpPr>
          <p:cNvPr id="18" name="Textfeld 17"/>
          <p:cNvSpPr txBox="1">
            <a:spLocks noChangeArrowheads="1"/>
          </p:cNvSpPr>
          <p:nvPr/>
        </p:nvSpPr>
        <p:spPr bwMode="auto">
          <a:xfrm>
            <a:off x="146156" y="3575895"/>
            <a:ext cx="641767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800" dirty="0">
                <a:latin typeface="+mn-lt"/>
                <a:ea typeface="Segoe UI Emoji" panose="020B0502040204020203" pitchFamily="34" charset="0"/>
                <a:cs typeface="Times New Roman" pitchFamily="18" charset="0"/>
              </a:rPr>
              <a:t> </a:t>
            </a:r>
            <a:r>
              <a:rPr lang="de-DE" altLang="de-DE" sz="1700" dirty="0">
                <a:latin typeface="+mn-lt"/>
                <a:cs typeface="Times New Roman" pitchFamily="18" charset="0"/>
              </a:rPr>
              <a:t>● </a:t>
            </a:r>
            <a:r>
              <a:rPr lang="de-DE" altLang="de-DE" sz="1700" dirty="0">
                <a:latin typeface="+mn-lt"/>
                <a:ea typeface="Segoe UI Emoji" panose="020B0502040204020203" pitchFamily="34" charset="0"/>
                <a:cs typeface="Times New Roman" pitchFamily="18" charset="0"/>
              </a:rPr>
              <a:t>Suchen einer </a:t>
            </a:r>
            <a:r>
              <a:rPr lang="de-DE" altLang="de-DE" sz="1700" b="1" dirty="0">
                <a:latin typeface="+mn-lt"/>
                <a:ea typeface="Segoe UI Emoji" panose="020B0502040204020203" pitchFamily="34" charset="0"/>
                <a:cs typeface="Times New Roman" pitchFamily="18" charset="0"/>
              </a:rPr>
              <a:t>ganzheitlichen leibbezogenen </a:t>
            </a:r>
            <a:br>
              <a:rPr lang="de-DE" altLang="de-DE" sz="1700" b="1" dirty="0">
                <a:latin typeface="+mn-lt"/>
                <a:ea typeface="Segoe UI Emoji" panose="020B0502040204020203" pitchFamily="34" charset="0"/>
                <a:cs typeface="Times New Roman" pitchFamily="18" charset="0"/>
              </a:rPr>
            </a:br>
            <a:r>
              <a:rPr lang="de-DE" altLang="de-DE" sz="1700" b="1" dirty="0">
                <a:latin typeface="+mn-lt"/>
                <a:ea typeface="Segoe UI Emoji" panose="020B0502040204020203" pitchFamily="34" charset="0"/>
                <a:cs typeface="Times New Roman" pitchFamily="18" charset="0"/>
              </a:rPr>
              <a:t>     spirituellen Praxis, Meditative Lebenspraxis:</a:t>
            </a:r>
            <a:r>
              <a:rPr lang="de-DE" altLang="de-DE" sz="1700" dirty="0">
                <a:latin typeface="+mn-lt"/>
                <a:ea typeface="Segoe UI Emoji" panose="020B0502040204020203" pitchFamily="34" charset="0"/>
                <a:cs typeface="Times New Roman" pitchFamily="18" charset="0"/>
              </a:rPr>
              <a:t> </a:t>
            </a:r>
            <a:br>
              <a:rPr lang="de-DE" altLang="de-DE" sz="1700" dirty="0">
                <a:latin typeface="+mn-lt"/>
                <a:ea typeface="Segoe UI Emoji" panose="020B0502040204020203" pitchFamily="34" charset="0"/>
                <a:cs typeface="Times New Roman" pitchFamily="18" charset="0"/>
              </a:rPr>
            </a:br>
            <a:r>
              <a:rPr lang="de-DE" altLang="de-DE" sz="1700" dirty="0">
                <a:latin typeface="+mn-lt"/>
                <a:ea typeface="Segoe UI Emoji" panose="020B0502040204020203" pitchFamily="34" charset="0"/>
                <a:cs typeface="Times New Roman" pitchFamily="18" charset="0"/>
              </a:rPr>
              <a:t>     Elemente des Yoga, Qi Gong, Körpergebet…</a:t>
            </a:r>
          </a:p>
        </p:txBody>
      </p:sp>
      <p:sp>
        <p:nvSpPr>
          <p:cNvPr id="19" name="Textfeld 18"/>
          <p:cNvSpPr txBox="1">
            <a:spLocks noChangeArrowheads="1"/>
          </p:cNvSpPr>
          <p:nvPr/>
        </p:nvSpPr>
        <p:spPr bwMode="auto">
          <a:xfrm>
            <a:off x="180661" y="4510363"/>
            <a:ext cx="57610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700" dirty="0">
                <a:latin typeface="+mn-lt"/>
                <a:cs typeface="Times New Roman" pitchFamily="18" charset="0"/>
              </a:rPr>
              <a:t>● Stark </a:t>
            </a:r>
            <a:r>
              <a:rPr lang="de-DE" altLang="de-DE" sz="1700" b="1" dirty="0">
                <a:latin typeface="+mn-lt"/>
                <a:cs typeface="Times New Roman" pitchFamily="18" charset="0"/>
              </a:rPr>
              <a:t>individualistisch</a:t>
            </a:r>
            <a:r>
              <a:rPr lang="de-DE" altLang="de-DE" sz="1700" dirty="0">
                <a:latin typeface="+mn-lt"/>
                <a:cs typeface="Times New Roman" pitchFamily="18" charset="0"/>
              </a:rPr>
              <a:t> </a:t>
            </a:r>
            <a:br>
              <a:rPr lang="de-DE" altLang="de-DE" sz="1700" dirty="0">
                <a:latin typeface="+mn-lt"/>
                <a:cs typeface="Times New Roman" pitchFamily="18" charset="0"/>
              </a:rPr>
            </a:br>
            <a:r>
              <a:rPr lang="de-DE" altLang="de-DE" sz="1700" dirty="0">
                <a:latin typeface="+mn-lt"/>
                <a:cs typeface="Times New Roman" pitchFamily="18" charset="0"/>
              </a:rPr>
              <a:t>    – aber Suche freier Gemeinschaft (Kommunitäten)</a:t>
            </a:r>
          </a:p>
        </p:txBody>
      </p:sp>
      <p:sp>
        <p:nvSpPr>
          <p:cNvPr id="20" name="Textfeld 19"/>
          <p:cNvSpPr txBox="1">
            <a:spLocks noChangeArrowheads="1"/>
          </p:cNvSpPr>
          <p:nvPr/>
        </p:nvSpPr>
        <p:spPr bwMode="auto">
          <a:xfrm>
            <a:off x="146156" y="5768415"/>
            <a:ext cx="77771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700" dirty="0">
                <a:latin typeface="+mn-lt"/>
                <a:cs typeface="Times New Roman" pitchFamily="18" charset="0"/>
              </a:rPr>
              <a:t>● </a:t>
            </a:r>
            <a:r>
              <a:rPr lang="de-DE" altLang="de-DE" sz="1700" b="1" dirty="0">
                <a:latin typeface="+mn-lt"/>
                <a:cs typeface="Times New Roman" pitchFamily="18" charset="0"/>
              </a:rPr>
              <a:t>Politisch</a:t>
            </a:r>
            <a:r>
              <a:rPr lang="de-DE" altLang="de-DE" sz="1700" dirty="0">
                <a:latin typeface="+mn-lt"/>
                <a:cs typeface="Times New Roman" pitchFamily="18" charset="0"/>
              </a:rPr>
              <a:t> engagiert z.B. für „</a:t>
            </a:r>
            <a:r>
              <a:rPr lang="de-DE" altLang="de-DE" sz="1700" i="1" dirty="0">
                <a:latin typeface="+mn-lt"/>
                <a:cs typeface="Times New Roman" pitchFamily="18" charset="0"/>
              </a:rPr>
              <a:t>Frieden, Gerechtigkeit, Bewahrung der Schöpfung</a:t>
            </a:r>
            <a:r>
              <a:rPr lang="de-DE" altLang="de-DE" sz="1700" dirty="0">
                <a:latin typeface="+mn-lt"/>
                <a:cs typeface="Times New Roman" pitchFamily="18" charset="0"/>
              </a:rPr>
              <a:t>“</a:t>
            </a:r>
            <a:r>
              <a:rPr lang="de-DE" altLang="de-DE" sz="1700" b="1" dirty="0">
                <a:latin typeface="+mn-lt"/>
                <a:cs typeface="Times New Roman" pitchFamily="18" charset="0"/>
              </a:rPr>
              <a:t> </a:t>
            </a:r>
            <a:endParaRPr lang="de-DE" altLang="de-DE" sz="1700" dirty="0">
              <a:latin typeface="+mn-lt"/>
              <a:cs typeface="Times New Roman" pitchFamily="18" charset="0"/>
            </a:endParaRPr>
          </a:p>
        </p:txBody>
      </p:sp>
      <p:sp>
        <p:nvSpPr>
          <p:cNvPr id="12" name="Textfeld 11"/>
          <p:cNvSpPr txBox="1"/>
          <p:nvPr/>
        </p:nvSpPr>
        <p:spPr>
          <a:xfrm>
            <a:off x="146156" y="5228927"/>
            <a:ext cx="6769100" cy="353943"/>
          </a:xfrm>
          <a:prstGeom prst="rect">
            <a:avLst/>
          </a:prstGeom>
          <a:noFill/>
        </p:spPr>
        <p:txBody>
          <a:bodyPr>
            <a:spAutoFit/>
          </a:bodyPr>
          <a:lstStyle/>
          <a:p>
            <a:pPr>
              <a:defRPr/>
            </a:pPr>
            <a:r>
              <a:rPr lang="de-DE" sz="1700" dirty="0">
                <a:cs typeface="Times New Roman" pitchFamily="18" charset="0"/>
              </a:rPr>
              <a:t>● In allem eine starke </a:t>
            </a:r>
            <a:r>
              <a:rPr lang="de-DE" sz="1700" b="1" dirty="0">
                <a:cs typeface="Times New Roman" pitchFamily="18" charset="0"/>
              </a:rPr>
              <a:t>sozialethische und ökologische Moti</a:t>
            </a:r>
            <a:r>
              <a:rPr lang="de-DE" sz="1700" dirty="0">
                <a:cs typeface="Times New Roman" pitchFamily="18" charset="0"/>
              </a:rPr>
              <a:t>vation</a:t>
            </a:r>
            <a:endParaRPr lang="de-DE" sz="1700" i="1" dirty="0"/>
          </a:p>
        </p:txBody>
      </p:sp>
      <p:pic>
        <p:nvPicPr>
          <p:cNvPr id="3" name="Picture 4" descr="C:\Users\Winkelmann\Documents\Daten\Winkelmann-Bilder\Grafiken\Christliches\Bibel1850.jpg">
            <a:extLst>
              <a:ext uri="{FF2B5EF4-FFF2-40B4-BE49-F238E27FC236}">
                <a16:creationId xmlns:a16="http://schemas.microsoft.com/office/drawing/2014/main" id="{F79BA295-7764-F5DA-1E39-E15F52363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957" y="889276"/>
            <a:ext cx="3664060" cy="26775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9" name="Gerader Verbinder 8">
            <a:extLst>
              <a:ext uri="{FF2B5EF4-FFF2-40B4-BE49-F238E27FC236}">
                <a16:creationId xmlns:a16="http://schemas.microsoft.com/office/drawing/2014/main" id="{68825368-7799-8EA0-22E7-3975DBFBB196}"/>
              </a:ext>
            </a:extLst>
          </p:cNvPr>
          <p:cNvCxnSpPr/>
          <p:nvPr/>
        </p:nvCxnSpPr>
        <p:spPr>
          <a:xfrm>
            <a:off x="5000808" y="760999"/>
            <a:ext cx="3451644" cy="293985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F504478-CED6-DEF4-A72A-CE6F10B7D2E3}"/>
              </a:ext>
            </a:extLst>
          </p:cNvPr>
          <p:cNvCxnSpPr>
            <a:cxnSpLocks/>
          </p:cNvCxnSpPr>
          <p:nvPr/>
        </p:nvCxnSpPr>
        <p:spPr>
          <a:xfrm flipV="1">
            <a:off x="5104957" y="760999"/>
            <a:ext cx="3614069" cy="3013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85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62BE4F02-1CF9-4137-A301-37E7DE7DEF6A}" type="slidenum">
              <a:rPr lang="de-DE" altLang="de-DE" smtClean="0"/>
              <a:pPr>
                <a:defRPr/>
              </a:pPr>
              <a:t>16</a:t>
            </a:fld>
            <a:endParaRPr lang="de-DE" altLang="de-DE" dirty="0"/>
          </a:p>
        </p:txBody>
      </p:sp>
      <p:sp>
        <p:nvSpPr>
          <p:cNvPr id="4" name="Rechteck 3"/>
          <p:cNvSpPr/>
          <p:nvPr/>
        </p:nvSpPr>
        <p:spPr>
          <a:xfrm>
            <a:off x="388902" y="1338043"/>
            <a:ext cx="5306887" cy="3323987"/>
          </a:xfrm>
          <a:prstGeom prst="rect">
            <a:avLst/>
          </a:prstGeom>
        </p:spPr>
        <p:txBody>
          <a:bodyPr wrap="square">
            <a:spAutoFit/>
          </a:bodyPr>
          <a:lstStyle/>
          <a:p>
            <a:r>
              <a:rPr lang="de-DE" u="sng" dirty="0"/>
              <a:t>Albert Einstein</a:t>
            </a:r>
            <a:r>
              <a:rPr lang="de-DE" dirty="0"/>
              <a:t>: </a:t>
            </a:r>
            <a:br>
              <a:rPr lang="de-DE" dirty="0"/>
            </a:br>
            <a:r>
              <a:rPr lang="de-DE" dirty="0"/>
              <a:t>„</a:t>
            </a:r>
            <a:r>
              <a:rPr lang="de-DE" i="1" dirty="0"/>
              <a:t>Das tiefste und erhabenste Gefühl, dessen wir fähig sind, ist das Erlebnis des Mystischen. </a:t>
            </a:r>
            <a:br>
              <a:rPr lang="de-DE" i="1" dirty="0"/>
            </a:br>
            <a:r>
              <a:rPr lang="de-DE" i="1" dirty="0"/>
              <a:t>Aus ihm allein kommt wahre Wissenschaft. </a:t>
            </a:r>
            <a:br>
              <a:rPr lang="de-DE" i="1" dirty="0"/>
            </a:br>
            <a:r>
              <a:rPr lang="de-DE" i="1" dirty="0"/>
              <a:t>Wem dieses Gefühl fremd ist, und wer sich nicht mehr wundern und in Ehrfurcht verlieren kann, der ist seelisch bereits tot…</a:t>
            </a:r>
            <a:br>
              <a:rPr lang="de-DE" i="1" dirty="0"/>
            </a:br>
            <a:r>
              <a:rPr lang="de-DE" i="1" dirty="0"/>
              <a:t>Die </a:t>
            </a:r>
            <a:r>
              <a:rPr lang="de-DE" b="1" i="1" dirty="0"/>
              <a:t>kosmische Religiosität </a:t>
            </a:r>
            <a:r>
              <a:rPr lang="de-DE" i="1" dirty="0"/>
              <a:t>ist die stärkste und edelste Triebfeder wissenschaftlicher Forschung… Naturwissenschaft ohne Religion ist lahm, </a:t>
            </a:r>
            <a:br>
              <a:rPr lang="de-DE" i="1" dirty="0"/>
            </a:br>
            <a:r>
              <a:rPr lang="de-DE" i="1" dirty="0"/>
              <a:t>Religion ohne Naturwissenschaft ist blind</a:t>
            </a:r>
            <a:r>
              <a:rPr lang="de-DE" dirty="0"/>
              <a:t>.“  </a:t>
            </a:r>
            <a:br>
              <a:rPr lang="de-DE" sz="2000" dirty="0"/>
            </a:br>
            <a:r>
              <a:rPr lang="de-DE" sz="1200" dirty="0"/>
              <a:t>(Aufsätze in „Religion und Wissenschaft“)</a:t>
            </a:r>
          </a:p>
        </p:txBody>
      </p:sp>
      <p:pic>
        <p:nvPicPr>
          <p:cNvPr id="6147" name="Picture 3" descr="C:\Users\Winkelmann\Documents\Daten\Winkelmann-Bilder\Pol-Foto\Einst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789" y="1338043"/>
            <a:ext cx="3198098" cy="319809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64E364EA-59D7-6912-2F90-D552954D25F5}"/>
              </a:ext>
            </a:extLst>
          </p:cNvPr>
          <p:cNvSpPr>
            <a:spLocks noGrp="1"/>
          </p:cNvSpPr>
          <p:nvPr>
            <p:ph type="title" idx="4294967295"/>
          </p:nvPr>
        </p:nvSpPr>
        <p:spPr>
          <a:xfrm>
            <a:off x="287088" y="400780"/>
            <a:ext cx="7886700" cy="354929"/>
          </a:xfrm>
        </p:spPr>
        <p:txBody>
          <a:bodyPr>
            <a:normAutofit/>
          </a:bodyPr>
          <a:lstStyle/>
          <a:p>
            <a:pPr rtl="0" eaLnBrk="1" latinLnBrk="0" hangingPunct="1"/>
            <a:r>
              <a:rPr lang="de-DE" sz="1800" b="1" u="sng" kern="1200" dirty="0">
                <a:solidFill>
                  <a:srgbClr val="000000"/>
                </a:solidFill>
                <a:effectLst/>
                <a:latin typeface="Calibri" panose="020F0502020204030204" pitchFamily="34" charset="0"/>
                <a:ea typeface="+mn-ea"/>
                <a:cs typeface="+mn-cs"/>
              </a:rPr>
              <a:t>Beispiele säkularer Spiritualität </a:t>
            </a:r>
            <a:endParaRPr lang="de-DE" dirty="0"/>
          </a:p>
        </p:txBody>
      </p:sp>
      <p:sp>
        <p:nvSpPr>
          <p:cNvPr id="3" name="Textfeld 2">
            <a:extLst>
              <a:ext uri="{FF2B5EF4-FFF2-40B4-BE49-F238E27FC236}">
                <a16:creationId xmlns:a16="http://schemas.microsoft.com/office/drawing/2014/main" id="{04C0CD7A-54E6-CF47-038F-AB7CDCF0A079}"/>
              </a:ext>
            </a:extLst>
          </p:cNvPr>
          <p:cNvSpPr txBox="1"/>
          <p:nvPr/>
        </p:nvSpPr>
        <p:spPr>
          <a:xfrm>
            <a:off x="2460061" y="5049189"/>
            <a:ext cx="4372060" cy="1077218"/>
          </a:xfrm>
          <a:prstGeom prst="rect">
            <a:avLst/>
          </a:prstGeom>
          <a:noFill/>
          <a:ln>
            <a:solidFill>
              <a:schemeClr val="accent1"/>
            </a:solidFill>
          </a:ln>
        </p:spPr>
        <p:txBody>
          <a:bodyPr wrap="square" rtlCol="0">
            <a:spAutoFit/>
          </a:bodyPr>
          <a:lstStyle/>
          <a:p>
            <a:r>
              <a:rPr lang="de-DE" sz="1600" dirty="0"/>
              <a:t>Einstein unterscheidet:</a:t>
            </a:r>
          </a:p>
          <a:p>
            <a:r>
              <a:rPr lang="de-DE" sz="1600" dirty="0"/>
              <a:t>&gt; Furchtreligion  	 </a:t>
            </a:r>
            <a:r>
              <a:rPr lang="de-DE" sz="1400" dirty="0"/>
              <a:t>(Naturreligionen)</a:t>
            </a:r>
            <a:br>
              <a:rPr lang="de-DE" sz="1400" dirty="0"/>
            </a:br>
            <a:r>
              <a:rPr lang="de-DE" sz="1600" dirty="0"/>
              <a:t>&gt; Moralreligion   	 </a:t>
            </a:r>
            <a:r>
              <a:rPr lang="de-DE" sz="1400" dirty="0"/>
              <a:t>(Judentum, Christentum, Islam)</a:t>
            </a:r>
          </a:p>
          <a:p>
            <a:r>
              <a:rPr lang="de-DE" sz="1600" dirty="0"/>
              <a:t>&gt; Kosmische Religion   </a:t>
            </a:r>
            <a:r>
              <a:rPr lang="de-DE" sz="1400" dirty="0"/>
              <a:t>(Posttheistische Religiosität)</a:t>
            </a:r>
          </a:p>
        </p:txBody>
      </p:sp>
    </p:spTree>
    <p:extLst>
      <p:ext uri="{BB962C8B-B14F-4D97-AF65-F5344CB8AC3E}">
        <p14:creationId xmlns:p14="http://schemas.microsoft.com/office/powerpoint/2010/main" val="231852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F7EFE-DBA5-34A7-0886-BDC0E745D65F}"/>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94B53E5-BF64-BFD1-FBE3-047031E4C2D1}"/>
              </a:ext>
            </a:extLst>
          </p:cNvPr>
          <p:cNvSpPr>
            <a:spLocks noGrp="1"/>
          </p:cNvSpPr>
          <p:nvPr>
            <p:ph type="sldNum" sz="quarter" idx="12"/>
          </p:nvPr>
        </p:nvSpPr>
        <p:spPr/>
        <p:txBody>
          <a:bodyPr/>
          <a:lstStyle/>
          <a:p>
            <a:pPr>
              <a:defRPr/>
            </a:pPr>
            <a:fld id="{62BE4F02-1CF9-4137-A301-37E7DE7DEF6A}" type="slidenum">
              <a:rPr lang="de-DE" altLang="de-DE" smtClean="0"/>
              <a:pPr>
                <a:defRPr/>
              </a:pPr>
              <a:t>17</a:t>
            </a:fld>
            <a:endParaRPr lang="de-DE" altLang="de-DE" dirty="0"/>
          </a:p>
        </p:txBody>
      </p:sp>
      <p:sp>
        <p:nvSpPr>
          <p:cNvPr id="9" name="Textfeld 8">
            <a:extLst>
              <a:ext uri="{FF2B5EF4-FFF2-40B4-BE49-F238E27FC236}">
                <a16:creationId xmlns:a16="http://schemas.microsoft.com/office/drawing/2014/main" id="{3702AB80-BDA3-3055-EE3E-6B6A51C0EC9D}"/>
              </a:ext>
            </a:extLst>
          </p:cNvPr>
          <p:cNvSpPr txBox="1"/>
          <p:nvPr/>
        </p:nvSpPr>
        <p:spPr>
          <a:xfrm>
            <a:off x="233300" y="989740"/>
            <a:ext cx="5657221" cy="5078313"/>
          </a:xfrm>
          <a:prstGeom prst="rect">
            <a:avLst/>
          </a:prstGeom>
          <a:noFill/>
        </p:spPr>
        <p:txBody>
          <a:bodyPr wrap="square">
            <a:spAutoFit/>
          </a:bodyPr>
          <a:lstStyle/>
          <a:p>
            <a:r>
              <a:rPr lang="de-DE" u="sng" dirty="0"/>
              <a:t>Rosa Luxemburg</a:t>
            </a:r>
            <a:r>
              <a:rPr lang="de-DE" dirty="0"/>
              <a:t> 1917 im Gefängnis</a:t>
            </a:r>
            <a:br>
              <a:rPr lang="de-DE" i="1" dirty="0"/>
            </a:br>
            <a:r>
              <a:rPr lang="de-DE" i="1" dirty="0"/>
              <a:t>„Da liege ich still allein, gewickelt in diese vielfachen schwarzen Tücher der Finsternis, Langeweile, Unfreiheit des Winters und dabei klopft mein Herz von einer unbegreiflichen, unbekannten inneren Freude, wie wenn ich im strahlenden Sonnenschein über eine blühende Wiese gehen würde. </a:t>
            </a:r>
            <a:br>
              <a:rPr lang="de-DE" i="1" dirty="0"/>
            </a:br>
            <a:r>
              <a:rPr lang="de-DE" i="1" dirty="0"/>
              <a:t>Und ich lächle im Dunkeln dem Leben zu, wie wenn ich irgendein zauberhaftes Geheimnis wüsste…</a:t>
            </a:r>
            <a:br>
              <a:rPr lang="de-DE" i="1" dirty="0"/>
            </a:br>
            <a:r>
              <a:rPr lang="de-DE" i="1" dirty="0"/>
              <a:t>Ich glaube, das Geheimnis ist nichts anderes, als das Leben selbst.</a:t>
            </a:r>
            <a:br>
              <a:rPr lang="de-DE" i="1" dirty="0"/>
            </a:br>
            <a:r>
              <a:rPr lang="de-DE" i="1" dirty="0"/>
              <a:t>Die tiefe nächtliche Finsternis ist so schön und weich wie Sammet, wenn man nur richtig schaut. </a:t>
            </a:r>
            <a:br>
              <a:rPr lang="de-DE" i="1" dirty="0"/>
            </a:br>
            <a:r>
              <a:rPr lang="de-DE" i="1" dirty="0"/>
              <a:t>Und in dem Knirschen des feuchten Sandes unter den langsamen schweren Schritten der Schildwache singt auch ein kleines schönes Lied vom Leben, </a:t>
            </a:r>
            <a:br>
              <a:rPr lang="de-DE" i="1" dirty="0"/>
            </a:br>
            <a:r>
              <a:rPr lang="de-DE" i="1" dirty="0"/>
              <a:t>wenn man nur richtig zu hören weiß und Traurige Lügen straft und in lauter Helligkeit und Glück wandelt.“ </a:t>
            </a:r>
            <a:endParaRPr lang="de-DE" dirty="0"/>
          </a:p>
        </p:txBody>
      </p:sp>
      <p:pic>
        <p:nvPicPr>
          <p:cNvPr id="14" name="Picture 4" descr="Bildergebnis für rosa luxemburg">
            <a:hlinkClick r:id="rId3"/>
            <a:extLst>
              <a:ext uri="{FF2B5EF4-FFF2-40B4-BE49-F238E27FC236}">
                <a16:creationId xmlns:a16="http://schemas.microsoft.com/office/drawing/2014/main" id="{BE8FE322-EF99-71F4-0F10-49614B2B7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240" y="1050682"/>
            <a:ext cx="2573348" cy="370061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8FE81EA9-85CE-71CF-5FD0-50B76C676C18}"/>
              </a:ext>
            </a:extLst>
          </p:cNvPr>
          <p:cNvSpPr>
            <a:spLocks noGrp="1"/>
          </p:cNvSpPr>
          <p:nvPr>
            <p:ph type="title" idx="4294967295"/>
          </p:nvPr>
        </p:nvSpPr>
        <p:spPr>
          <a:xfrm>
            <a:off x="179512" y="342817"/>
            <a:ext cx="7886700" cy="354929"/>
          </a:xfrm>
        </p:spPr>
        <p:txBody>
          <a:bodyPr>
            <a:normAutofit/>
          </a:bodyPr>
          <a:lstStyle/>
          <a:p>
            <a:pPr rtl="0" eaLnBrk="1" latinLnBrk="0" hangingPunct="1"/>
            <a:r>
              <a:rPr lang="de-DE" sz="1800" b="1" u="sng" kern="1200" dirty="0">
                <a:solidFill>
                  <a:srgbClr val="000000"/>
                </a:solidFill>
                <a:effectLst/>
                <a:latin typeface="Calibri" panose="020F0502020204030204" pitchFamily="34" charset="0"/>
                <a:ea typeface="+mn-ea"/>
                <a:cs typeface="+mn-cs"/>
              </a:rPr>
              <a:t>Beispiele säkularer Spiritualität </a:t>
            </a:r>
            <a:endParaRPr lang="de-DE" dirty="0"/>
          </a:p>
        </p:txBody>
      </p:sp>
    </p:spTree>
    <p:extLst>
      <p:ext uri="{BB962C8B-B14F-4D97-AF65-F5344CB8AC3E}">
        <p14:creationId xmlns:p14="http://schemas.microsoft.com/office/powerpoint/2010/main" val="410680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6113B-701E-E6BB-A252-4F7CAC913E47}"/>
              </a:ext>
            </a:extLst>
          </p:cNvPr>
          <p:cNvSpPr>
            <a:spLocks noGrp="1"/>
          </p:cNvSpPr>
          <p:nvPr>
            <p:ph type="title"/>
          </p:nvPr>
        </p:nvSpPr>
        <p:spPr>
          <a:xfrm>
            <a:off x="1447299" y="226605"/>
            <a:ext cx="4719560" cy="586957"/>
          </a:xfrm>
        </p:spPr>
        <p:txBody>
          <a:bodyPr>
            <a:normAutofit/>
          </a:bodyPr>
          <a:lstStyle/>
          <a:p>
            <a:r>
              <a:rPr lang="de-DE" sz="1700" b="1" u="sng" kern="0" dirty="0">
                <a:effectLst/>
                <a:latin typeface="+mn-lt"/>
              </a:rPr>
              <a:t>Christliches Glaubensbekenntnis unserer Zeit</a:t>
            </a:r>
            <a:br>
              <a:rPr lang="de-DE" sz="4400" b="1" u="sng" kern="0" dirty="0">
                <a:effectLst/>
                <a:latin typeface="Times New Roman" panose="02020603050405020304" pitchFamily="18" charset="0"/>
              </a:rPr>
            </a:br>
            <a:r>
              <a:rPr lang="de-DE" sz="1400" kern="0" dirty="0">
                <a:effectLst/>
                <a:latin typeface="Times New Roman" panose="02020603050405020304" pitchFamily="18" charset="0"/>
              </a:rPr>
              <a:t>Kommunität Wethen 2006</a:t>
            </a:r>
            <a:endParaRPr lang="de-DE" sz="1400" dirty="0"/>
          </a:p>
        </p:txBody>
      </p:sp>
      <p:sp>
        <p:nvSpPr>
          <p:cNvPr id="5" name="Textfeld 4">
            <a:extLst>
              <a:ext uri="{FF2B5EF4-FFF2-40B4-BE49-F238E27FC236}">
                <a16:creationId xmlns:a16="http://schemas.microsoft.com/office/drawing/2014/main" id="{20A1115A-1CF1-4CC5-277F-A8A3A289A19F}"/>
              </a:ext>
            </a:extLst>
          </p:cNvPr>
          <p:cNvSpPr txBox="1"/>
          <p:nvPr/>
        </p:nvSpPr>
        <p:spPr>
          <a:xfrm>
            <a:off x="1447299" y="847151"/>
            <a:ext cx="5540097" cy="5509200"/>
          </a:xfrm>
          <a:prstGeom prst="rect">
            <a:avLst/>
          </a:prstGeom>
          <a:noFill/>
        </p:spPr>
        <p:txBody>
          <a:bodyPr wrap="square">
            <a:spAutoFit/>
          </a:bodyPr>
          <a:lstStyle/>
          <a:p>
            <a:r>
              <a:rPr lang="de-DE" sz="1600" dirty="0">
                <a:effectLst/>
                <a:latin typeface="Times New Roman" panose="02020603050405020304" pitchFamily="18" charset="0"/>
                <a:ea typeface="Times New Roman" panose="02020603050405020304" pitchFamily="18" charset="0"/>
              </a:rPr>
              <a:t>Wir glauben an Gott,  Ursprung von allem, was ist,</a:t>
            </a:r>
          </a:p>
          <a:p>
            <a:r>
              <a:rPr lang="de-DE" sz="1600" dirty="0">
                <a:effectLst/>
                <a:latin typeface="Times New Roman" panose="02020603050405020304" pitchFamily="18" charset="0"/>
                <a:ea typeface="Times New Roman" panose="02020603050405020304" pitchFamily="18" charset="0"/>
              </a:rPr>
              <a:t>Quelle des Lebens, aus der alles fließt, </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Ziel der Schöpfung, die auf Erlösung wartet.</a:t>
            </a:r>
            <a:br>
              <a:rPr lang="de-DE" sz="1600" dirty="0">
                <a:effectLst/>
                <a:latin typeface="Times New Roman" panose="02020603050405020304" pitchFamily="18" charset="0"/>
                <a:ea typeface="Times New Roman" panose="02020603050405020304" pitchFamily="18" charset="0"/>
              </a:rPr>
            </a:br>
            <a:r>
              <a:rPr lang="de-DE" sz="800" dirty="0">
                <a:effectLst/>
                <a:latin typeface="Times New Roman" panose="02020603050405020304" pitchFamily="18" charset="0"/>
                <a:ea typeface="Times New Roman" panose="02020603050405020304" pitchFamily="18" charset="0"/>
              </a:rPr>
              <a:t>   </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Wir glauben an Jesus Christus, ein Mensch wie wir, </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von Maria geboren,</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doch lebend ganz aus der Liebe Gottes.</a:t>
            </a:r>
          </a:p>
          <a:p>
            <a:r>
              <a:rPr lang="de-DE" sz="1600" dirty="0">
                <a:effectLst/>
                <a:latin typeface="Times New Roman" panose="02020603050405020304" pitchFamily="18" charset="0"/>
                <a:ea typeface="Times New Roman" panose="02020603050405020304" pitchFamily="18" charset="0"/>
              </a:rPr>
              <a:t>Er nahm sich an der Kinder, der Kranken und Ausgeschlossenen.</a:t>
            </a:r>
          </a:p>
          <a:p>
            <a:r>
              <a:rPr lang="de-DE" sz="1600" dirty="0">
                <a:effectLst/>
                <a:latin typeface="Times New Roman" panose="02020603050405020304" pitchFamily="18" charset="0"/>
                <a:ea typeface="Times New Roman" panose="02020603050405020304" pitchFamily="18" charset="0"/>
              </a:rPr>
              <a:t>Er überwand Grenzen und heilte verstörtes Leben.</a:t>
            </a:r>
          </a:p>
          <a:p>
            <a:r>
              <a:rPr lang="de-DE" sz="1600" dirty="0">
                <a:effectLst/>
                <a:latin typeface="Times New Roman" panose="02020603050405020304" pitchFamily="18" charset="0"/>
                <a:ea typeface="Times New Roman" panose="02020603050405020304" pitchFamily="18" charset="0"/>
              </a:rPr>
              <a:t>Er inspirierte Frauen und Männer, aus Liebe und Wahrheit zu leben. </a:t>
            </a:r>
          </a:p>
          <a:p>
            <a:r>
              <a:rPr lang="de-DE" sz="1600" dirty="0">
                <a:effectLst/>
                <a:latin typeface="Times New Roman" panose="02020603050405020304" pitchFamily="18" charset="0"/>
                <a:ea typeface="Times New Roman" panose="02020603050405020304" pitchFamily="18" charset="0"/>
              </a:rPr>
              <a:t>In seinem Leiden und Sterben am Kreuz ging Gott mit hinein </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in die tiefsten Tiefen.</a:t>
            </a:r>
          </a:p>
          <a:p>
            <a:r>
              <a:rPr lang="de-DE" sz="1600" dirty="0">
                <a:effectLst/>
                <a:latin typeface="Times New Roman" panose="02020603050405020304" pitchFamily="18" charset="0"/>
                <a:ea typeface="Times New Roman" panose="02020603050405020304" pitchFamily="18" charset="0"/>
              </a:rPr>
              <a:t>Hier steht er auf zu neuem Leben und verändert Geschichte, </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wo wir auch sind.</a:t>
            </a:r>
          </a:p>
          <a:p>
            <a:r>
              <a:rPr lang="de-DE" sz="800" dirty="0">
                <a:latin typeface="Times New Roman" panose="02020603050405020304" pitchFamily="18" charset="0"/>
                <a:ea typeface="Times New Roman" panose="02020603050405020304" pitchFamily="18" charset="0"/>
              </a:rPr>
              <a:t>  </a:t>
            </a:r>
            <a:endParaRPr lang="de-DE" sz="800" dirty="0">
              <a:effectLst/>
              <a:latin typeface="Times New Roman" panose="02020603050405020304" pitchFamily="18" charset="0"/>
              <a:ea typeface="Times New Roman" panose="02020603050405020304" pitchFamily="18" charset="0"/>
            </a:endParaRPr>
          </a:p>
          <a:p>
            <a:r>
              <a:rPr lang="de-DE" sz="1600" dirty="0">
                <a:effectLst/>
                <a:latin typeface="Times New Roman" panose="02020603050405020304" pitchFamily="18" charset="0"/>
                <a:ea typeface="Times New Roman" panose="02020603050405020304" pitchFamily="18" charset="0"/>
              </a:rPr>
              <a:t>Wir glauben an Gottes Geist, Weisheit und Liebe von Gott.</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Sie schenkt Mut zum Aufstand, Kraft zur Versöhnung,</a:t>
            </a:r>
          </a:p>
          <a:p>
            <a:r>
              <a:rPr lang="de-DE" sz="1600" dirty="0">
                <a:effectLst/>
                <a:latin typeface="Times New Roman" panose="02020603050405020304" pitchFamily="18" charset="0"/>
                <a:ea typeface="Times New Roman" panose="02020603050405020304" pitchFamily="18" charset="0"/>
              </a:rPr>
              <a:t>Hoffnung, die auch der Tod nicht zerstört.</a:t>
            </a:r>
          </a:p>
          <a:p>
            <a:r>
              <a:rPr lang="de-DE" sz="1600" dirty="0">
                <a:effectLst/>
                <a:latin typeface="Times New Roman" panose="02020603050405020304" pitchFamily="18" charset="0"/>
                <a:ea typeface="Times New Roman" panose="02020603050405020304" pitchFamily="18" charset="0"/>
              </a:rPr>
              <a:t>In der Gemeinschaft der Glaubenden werden wir Schwestern und Brüder,</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die nach Gerechtigkeit suchen und glauben an eine </a:t>
            </a:r>
            <a:br>
              <a:rPr lang="de-DE" sz="1600" dirty="0">
                <a:effectLst/>
                <a:latin typeface="Times New Roman" panose="02020603050405020304" pitchFamily="18" charset="0"/>
                <a:ea typeface="Times New Roman" panose="02020603050405020304" pitchFamily="18" charset="0"/>
              </a:rPr>
            </a:br>
            <a:r>
              <a:rPr lang="de-DE" sz="1600" dirty="0">
                <a:effectLst/>
                <a:latin typeface="Times New Roman" panose="02020603050405020304" pitchFamily="18" charset="0"/>
                <a:ea typeface="Times New Roman" panose="02020603050405020304" pitchFamily="18" charset="0"/>
              </a:rPr>
              <a:t>Welt des Friedens.</a:t>
            </a:r>
          </a:p>
        </p:txBody>
      </p:sp>
      <p:sp>
        <p:nvSpPr>
          <p:cNvPr id="6" name="Foliennummernplatzhalter 5">
            <a:extLst>
              <a:ext uri="{FF2B5EF4-FFF2-40B4-BE49-F238E27FC236}">
                <a16:creationId xmlns:a16="http://schemas.microsoft.com/office/drawing/2014/main" id="{68007E99-8AE3-D76C-3793-0FC120379C81}"/>
              </a:ext>
            </a:extLst>
          </p:cNvPr>
          <p:cNvSpPr>
            <a:spLocks noGrp="1"/>
          </p:cNvSpPr>
          <p:nvPr>
            <p:ph type="sldNum" sz="quarter" idx="12"/>
          </p:nvPr>
        </p:nvSpPr>
        <p:spPr/>
        <p:txBody>
          <a:bodyPr/>
          <a:lstStyle/>
          <a:p>
            <a:fld id="{639A7054-7072-414D-A7D5-9242A545E85F}" type="slidenum">
              <a:rPr lang="de-DE" smtClean="0"/>
              <a:t>18</a:t>
            </a:fld>
            <a:endParaRPr lang="de-DE" dirty="0"/>
          </a:p>
        </p:txBody>
      </p:sp>
    </p:spTree>
    <p:extLst>
      <p:ext uri="{BB962C8B-B14F-4D97-AF65-F5344CB8AC3E}">
        <p14:creationId xmlns:p14="http://schemas.microsoft.com/office/powerpoint/2010/main" val="115302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FD8D546-E745-5A60-7144-617A994F82F8}"/>
              </a:ext>
            </a:extLst>
          </p:cNvPr>
          <p:cNvSpPr txBox="1">
            <a:spLocks noGrp="1"/>
          </p:cNvSpPr>
          <p:nvPr>
            <p:ph type="title"/>
          </p:nvPr>
        </p:nvSpPr>
        <p:spPr>
          <a:xfrm>
            <a:off x="207034" y="351535"/>
            <a:ext cx="7886700" cy="369332"/>
          </a:xfrm>
          <a:prstGeom prst="rect">
            <a:avLst/>
          </a:prstGeom>
          <a:noFill/>
        </p:spPr>
        <p:txBody>
          <a:bodyPr wrap="square" rtlCol="0">
            <a:spAutoFit/>
          </a:bodyPr>
          <a:lstStyle/>
          <a:p>
            <a:r>
              <a:rPr lang="de-DE" sz="2000" b="1" u="sng" dirty="0">
                <a:latin typeface="+mn-lt"/>
              </a:rPr>
              <a:t>6. Gott ist weiter und größer als wir denken</a:t>
            </a:r>
          </a:p>
        </p:txBody>
      </p:sp>
      <p:pic>
        <p:nvPicPr>
          <p:cNvPr id="2" name="Picture 2">
            <a:extLst>
              <a:ext uri="{FF2B5EF4-FFF2-40B4-BE49-F238E27FC236}">
                <a16:creationId xmlns:a16="http://schemas.microsoft.com/office/drawing/2014/main" id="{E7765D6A-E854-D346-7A52-C4BFD512E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205" y="720867"/>
            <a:ext cx="3257761" cy="39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a:extLst>
              <a:ext uri="{FF2B5EF4-FFF2-40B4-BE49-F238E27FC236}">
                <a16:creationId xmlns:a16="http://schemas.microsoft.com/office/drawing/2014/main" id="{C846CCEA-3538-8A33-59E4-8E2D88CF5660}"/>
              </a:ext>
            </a:extLst>
          </p:cNvPr>
          <p:cNvSpPr txBox="1"/>
          <p:nvPr/>
        </p:nvSpPr>
        <p:spPr>
          <a:xfrm>
            <a:off x="207034" y="759101"/>
            <a:ext cx="4994694" cy="2970044"/>
          </a:xfrm>
          <a:prstGeom prst="rect">
            <a:avLst/>
          </a:prstGeom>
          <a:noFill/>
        </p:spPr>
        <p:txBody>
          <a:bodyPr wrap="square" rtlCol="0">
            <a:spAutoFit/>
          </a:bodyPr>
          <a:lstStyle/>
          <a:p>
            <a:r>
              <a:rPr lang="de-DE" sz="1700" dirty="0"/>
              <a:t>Gott wirkt als geistiger Urgrund allen Seins seit Beginn der Schöpfung,</a:t>
            </a:r>
            <a:br>
              <a:rPr lang="de-DE" sz="1700" dirty="0"/>
            </a:br>
            <a:r>
              <a:rPr lang="de-DE" sz="1700" dirty="0"/>
              <a:t>- im  der Entfaltung des Kosmos,</a:t>
            </a:r>
            <a:br>
              <a:rPr lang="de-DE" sz="1700" dirty="0"/>
            </a:br>
            <a:r>
              <a:rPr lang="de-DE" sz="1700" dirty="0"/>
              <a:t>- in der Evolution des Lebens, </a:t>
            </a:r>
          </a:p>
          <a:p>
            <a:r>
              <a:rPr lang="de-DE" sz="1700" dirty="0"/>
              <a:t>- unter den verschiedensten Völkern</a:t>
            </a:r>
            <a:br>
              <a:rPr lang="de-DE" sz="1700" dirty="0"/>
            </a:br>
            <a:r>
              <a:rPr lang="de-DE" sz="1700" dirty="0"/>
              <a:t>- in verschiedenen Religionen</a:t>
            </a:r>
            <a:br>
              <a:rPr lang="de-DE" sz="1700" dirty="0"/>
            </a:br>
            <a:r>
              <a:rPr lang="de-DE" sz="1700" dirty="0"/>
              <a:t>- in Kunst, Musik und Schönheit</a:t>
            </a:r>
          </a:p>
          <a:p>
            <a:r>
              <a:rPr lang="de-DE" sz="1700" dirty="0"/>
              <a:t>- in progressiven Gruppen und Bewegungen</a:t>
            </a:r>
          </a:p>
          <a:p>
            <a:r>
              <a:rPr lang="de-DE" sz="1700" dirty="0"/>
              <a:t>- in besonders herausgerufenen Menschen </a:t>
            </a:r>
          </a:p>
          <a:p>
            <a:r>
              <a:rPr lang="de-DE" sz="1700" dirty="0"/>
              <a:t>- im einzelnen ganz einfachen Menschen…</a:t>
            </a:r>
            <a:br>
              <a:rPr lang="de-DE" sz="1700" dirty="0"/>
            </a:br>
            <a:r>
              <a:rPr lang="de-DE" sz="1700" dirty="0"/>
              <a:t>- …</a:t>
            </a:r>
          </a:p>
        </p:txBody>
      </p:sp>
      <p:sp>
        <p:nvSpPr>
          <p:cNvPr id="6" name="Textfeld 5">
            <a:extLst>
              <a:ext uri="{FF2B5EF4-FFF2-40B4-BE49-F238E27FC236}">
                <a16:creationId xmlns:a16="http://schemas.microsoft.com/office/drawing/2014/main" id="{54A4A75F-0642-2DAC-FE6D-F07727F42021}"/>
              </a:ext>
            </a:extLst>
          </p:cNvPr>
          <p:cNvSpPr txBox="1"/>
          <p:nvPr/>
        </p:nvSpPr>
        <p:spPr>
          <a:xfrm>
            <a:off x="293819" y="3657743"/>
            <a:ext cx="5225578" cy="1661993"/>
          </a:xfrm>
          <a:prstGeom prst="rect">
            <a:avLst/>
          </a:prstGeom>
          <a:noFill/>
        </p:spPr>
        <p:txBody>
          <a:bodyPr wrap="square">
            <a:spAutoFit/>
          </a:bodyPr>
          <a:lstStyle/>
          <a:p>
            <a:r>
              <a:rPr lang="de-DE" altLang="de-DE" sz="1700" i="1" dirty="0"/>
              <a:t>„… </a:t>
            </a:r>
            <a:r>
              <a:rPr lang="de-DE" altLang="de-DE" sz="1700" b="1" i="1" dirty="0"/>
              <a:t>auf den weltumspannenden Schalom hin</a:t>
            </a:r>
            <a:r>
              <a:rPr lang="de-DE" altLang="de-DE" sz="1700" i="1" dirty="0"/>
              <a:t>, </a:t>
            </a:r>
            <a:br>
              <a:rPr lang="de-DE" altLang="de-DE" sz="1700" i="1" dirty="0"/>
            </a:br>
            <a:r>
              <a:rPr lang="de-DE" altLang="de-DE" sz="1700" i="1" dirty="0"/>
              <a:t>das heile und erfüllte menschliche Miteinander in einer versöhnten Gemeinschaft, die endgültige Zusammenführung aller Dinge in Christus und damit auf die Verwirklichung des Schöpfungssinnes der Welt.“ </a:t>
            </a:r>
            <a:r>
              <a:rPr lang="de-DE" altLang="de-DE" sz="1400" dirty="0"/>
              <a:t>(Werner Krusche) </a:t>
            </a:r>
            <a:endParaRPr lang="de-DE" sz="1400" dirty="0"/>
          </a:p>
        </p:txBody>
      </p:sp>
      <p:sp>
        <p:nvSpPr>
          <p:cNvPr id="5" name="Foliennummernplatzhalter 4">
            <a:extLst>
              <a:ext uri="{FF2B5EF4-FFF2-40B4-BE49-F238E27FC236}">
                <a16:creationId xmlns:a16="http://schemas.microsoft.com/office/drawing/2014/main" id="{3BF2666F-9D3C-857E-302C-A83FE0421C6D}"/>
              </a:ext>
            </a:extLst>
          </p:cNvPr>
          <p:cNvSpPr>
            <a:spLocks noGrp="1"/>
          </p:cNvSpPr>
          <p:nvPr>
            <p:ph type="sldNum" sz="quarter" idx="12"/>
          </p:nvPr>
        </p:nvSpPr>
        <p:spPr/>
        <p:txBody>
          <a:bodyPr/>
          <a:lstStyle/>
          <a:p>
            <a:fld id="{639A7054-7072-414D-A7D5-9242A545E85F}" type="slidenum">
              <a:rPr lang="de-DE" smtClean="0"/>
              <a:t>19</a:t>
            </a:fld>
            <a:endParaRPr lang="de-DE" dirty="0"/>
          </a:p>
        </p:txBody>
      </p:sp>
      <p:sp>
        <p:nvSpPr>
          <p:cNvPr id="7" name="Textfeld 6">
            <a:extLst>
              <a:ext uri="{FF2B5EF4-FFF2-40B4-BE49-F238E27FC236}">
                <a16:creationId xmlns:a16="http://schemas.microsoft.com/office/drawing/2014/main" id="{FEC9A94E-B8DA-76D3-E8BE-98CC5544FE03}"/>
              </a:ext>
            </a:extLst>
          </p:cNvPr>
          <p:cNvSpPr txBox="1"/>
          <p:nvPr/>
        </p:nvSpPr>
        <p:spPr>
          <a:xfrm>
            <a:off x="359543" y="5359416"/>
            <a:ext cx="8424913" cy="584775"/>
          </a:xfrm>
          <a:prstGeom prst="rect">
            <a:avLst/>
          </a:prstGeom>
          <a:noFill/>
          <a:ln>
            <a:solidFill>
              <a:schemeClr val="tx1"/>
            </a:solidFill>
          </a:ln>
        </p:spPr>
        <p:txBody>
          <a:bodyPr wrap="square" rtlCol="0">
            <a:spAutoFit/>
          </a:bodyPr>
          <a:lstStyle/>
          <a:p>
            <a:pPr algn="ctr"/>
            <a:r>
              <a:rPr lang="de-DE" sz="1600" dirty="0"/>
              <a:t>„Gott“, der „auferstandene Christus“ ist überall unterwegs, </a:t>
            </a:r>
            <a:br>
              <a:rPr lang="de-DE" sz="1600" dirty="0"/>
            </a:br>
            <a:r>
              <a:rPr lang="de-DE" sz="1600" dirty="0"/>
              <a:t>wo Menschen im Sinne der Seligpreisungen leben.</a:t>
            </a:r>
            <a:endParaRPr lang="de-DE" sz="1600" i="1" dirty="0"/>
          </a:p>
        </p:txBody>
      </p:sp>
      <p:sp>
        <p:nvSpPr>
          <p:cNvPr id="9" name="Textfeld 8">
            <a:extLst>
              <a:ext uri="{FF2B5EF4-FFF2-40B4-BE49-F238E27FC236}">
                <a16:creationId xmlns:a16="http://schemas.microsoft.com/office/drawing/2014/main" id="{4D90089D-74EB-5EF8-C717-54EC0AB32801}"/>
              </a:ext>
            </a:extLst>
          </p:cNvPr>
          <p:cNvSpPr txBox="1"/>
          <p:nvPr/>
        </p:nvSpPr>
        <p:spPr>
          <a:xfrm>
            <a:off x="207034" y="6050468"/>
            <a:ext cx="8876581" cy="615553"/>
          </a:xfrm>
          <a:prstGeom prst="rect">
            <a:avLst/>
          </a:prstGeom>
          <a:noFill/>
        </p:spPr>
        <p:txBody>
          <a:bodyPr wrap="square">
            <a:spAutoFit/>
          </a:bodyPr>
          <a:lstStyle/>
          <a:p>
            <a:pPr algn="ctr"/>
            <a:r>
              <a:rPr lang="de-DE" sz="1700" dirty="0"/>
              <a:t>Unsere Aufgabe ist es, mit anderen Gottes Spuren in dieser Welt zu entdecken </a:t>
            </a:r>
            <a:br>
              <a:rPr lang="de-DE" sz="1700" dirty="0"/>
            </a:br>
            <a:r>
              <a:rPr lang="de-DE" sz="1700" dirty="0"/>
              <a:t>und ihnen zu folgen.</a:t>
            </a:r>
          </a:p>
        </p:txBody>
      </p:sp>
    </p:spTree>
    <p:extLst>
      <p:ext uri="{BB962C8B-B14F-4D97-AF65-F5344CB8AC3E}">
        <p14:creationId xmlns:p14="http://schemas.microsoft.com/office/powerpoint/2010/main" val="181645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C07C29-05AF-5FF6-9ABF-EFDE59FD6F96}"/>
              </a:ext>
            </a:extLst>
          </p:cNvPr>
          <p:cNvSpPr txBox="1">
            <a:spLocks noGrp="1"/>
          </p:cNvSpPr>
          <p:nvPr>
            <p:ph type="title"/>
          </p:nvPr>
        </p:nvSpPr>
        <p:spPr>
          <a:xfrm>
            <a:off x="430243" y="360161"/>
            <a:ext cx="7886700" cy="369332"/>
          </a:xfrm>
          <a:prstGeom prst="rect">
            <a:avLst/>
          </a:prstGeom>
          <a:noFill/>
        </p:spPr>
        <p:txBody>
          <a:bodyPr wrap="square" rtlCol="0">
            <a:spAutoFit/>
          </a:bodyPr>
          <a:lstStyle/>
          <a:p>
            <a:r>
              <a:rPr lang="de-DE" sz="2000" b="1" u="sng" dirty="0">
                <a:latin typeface="+mn-lt"/>
              </a:rPr>
              <a:t>1. Die wichtigsten Fakten der Entkirchlichung</a:t>
            </a:r>
          </a:p>
        </p:txBody>
      </p:sp>
      <p:sp>
        <p:nvSpPr>
          <p:cNvPr id="6" name="Textfeld 5">
            <a:extLst>
              <a:ext uri="{FF2B5EF4-FFF2-40B4-BE49-F238E27FC236}">
                <a16:creationId xmlns:a16="http://schemas.microsoft.com/office/drawing/2014/main" id="{A571615B-E942-F9D3-030A-81A5BBED6CFC}"/>
              </a:ext>
            </a:extLst>
          </p:cNvPr>
          <p:cNvSpPr txBox="1"/>
          <p:nvPr/>
        </p:nvSpPr>
        <p:spPr>
          <a:xfrm>
            <a:off x="430243" y="877909"/>
            <a:ext cx="8091577" cy="369332"/>
          </a:xfrm>
          <a:prstGeom prst="rect">
            <a:avLst/>
          </a:prstGeom>
          <a:noFill/>
        </p:spPr>
        <p:txBody>
          <a:bodyPr wrap="square">
            <a:spAutoFit/>
          </a:bodyPr>
          <a:lstStyle/>
          <a:p>
            <a:pPr marL="285750" indent="-285750">
              <a:buFont typeface="Wingdings" panose="05000000000000000000" pitchFamily="2" charset="2"/>
              <a:buChar char="Ø"/>
            </a:pPr>
            <a:r>
              <a:rPr lang="de-DE" sz="1800" u="sng" dirty="0">
                <a:effectLst/>
                <a:latin typeface="Calibri" panose="020F0502020204030204" pitchFamily="34" charset="0"/>
                <a:ea typeface="Calibri" panose="020F0502020204030204" pitchFamily="34" charset="0"/>
                <a:cs typeface="Times New Roman" panose="02020603050405020304" pitchFamily="18" charset="0"/>
              </a:rPr>
              <a:t>Aus der 6. Kirchenmitgliedschaftsuntersuchung in Deutschland von 2023</a:t>
            </a:r>
            <a:endParaRPr lang="de-DE" u="sng" dirty="0"/>
          </a:p>
        </p:txBody>
      </p:sp>
      <p:sp>
        <p:nvSpPr>
          <p:cNvPr id="7" name="Textfeld 6">
            <a:extLst>
              <a:ext uri="{FF2B5EF4-FFF2-40B4-BE49-F238E27FC236}">
                <a16:creationId xmlns:a16="http://schemas.microsoft.com/office/drawing/2014/main" id="{18050ABF-A4B3-848F-DE05-5DB5629CDF1E}"/>
              </a:ext>
            </a:extLst>
          </p:cNvPr>
          <p:cNvSpPr txBox="1"/>
          <p:nvPr/>
        </p:nvSpPr>
        <p:spPr>
          <a:xfrm>
            <a:off x="466071" y="4056631"/>
            <a:ext cx="8355169" cy="646331"/>
          </a:xfrm>
          <a:prstGeom prst="rect">
            <a:avLst/>
          </a:prstGeom>
          <a:noFill/>
        </p:spPr>
        <p:txBody>
          <a:bodyPr wrap="square">
            <a:spAutoFit/>
          </a:bodyPr>
          <a:lstStyle/>
          <a:p>
            <a:pPr marL="285750" indent="-285750">
              <a:buFont typeface="Wingdings" panose="05000000000000000000" pitchFamily="2" charset="2"/>
              <a:buChar char="Ø"/>
            </a:pPr>
            <a:r>
              <a:rPr lang="de-DE" sz="1800" dirty="0">
                <a:effectLst/>
                <a:latin typeface="Calibri" panose="020F0502020204030204" pitchFamily="34" charset="0"/>
                <a:ea typeface="Calibri" panose="020F0502020204030204" pitchFamily="34" charset="0"/>
                <a:cs typeface="Times New Roman" panose="02020603050405020304" pitchFamily="18" charset="0"/>
              </a:rPr>
              <a:t>Die kirchlich Entfremdeten sind nicht alle religionslos:</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36% säkular geschlossen; 14 </a:t>
            </a:r>
            <a:r>
              <a:rPr lang="de-DE" dirty="0">
                <a:latin typeface="Calibri" panose="020F0502020204030204" pitchFamily="34" charset="0"/>
                <a:ea typeface="Calibri" panose="020F0502020204030204" pitchFamily="34" charset="0"/>
                <a:cs typeface="Times New Roman" panose="02020603050405020304" pitchFamily="18" charset="0"/>
              </a:rPr>
              <a:t>i</a:t>
            </a:r>
            <a:r>
              <a:rPr lang="de-DE" sz="1800" dirty="0">
                <a:effectLst/>
                <a:latin typeface="Calibri" panose="020F0502020204030204" pitchFamily="34" charset="0"/>
                <a:ea typeface="Calibri" panose="020F0502020204030204" pitchFamily="34" charset="0"/>
                <a:cs typeface="Times New Roman" panose="02020603050405020304" pitchFamily="18" charset="0"/>
              </a:rPr>
              <a:t>ndifferent; 6% säkular offen (spirituell suchend) </a:t>
            </a:r>
            <a:endParaRPr lang="de-DE" dirty="0"/>
          </a:p>
        </p:txBody>
      </p:sp>
      <p:sp>
        <p:nvSpPr>
          <p:cNvPr id="8" name="Textfeld 7">
            <a:extLst>
              <a:ext uri="{FF2B5EF4-FFF2-40B4-BE49-F238E27FC236}">
                <a16:creationId xmlns:a16="http://schemas.microsoft.com/office/drawing/2014/main" id="{7C5907B7-CBDB-1AAC-3151-F16D4FF02671}"/>
              </a:ext>
            </a:extLst>
          </p:cNvPr>
          <p:cNvSpPr txBox="1"/>
          <p:nvPr/>
        </p:nvSpPr>
        <p:spPr>
          <a:xfrm>
            <a:off x="466071" y="5477195"/>
            <a:ext cx="8091577" cy="646331"/>
          </a:xfrm>
          <a:prstGeom prst="rect">
            <a:avLst/>
          </a:prstGeom>
          <a:noFill/>
        </p:spPr>
        <p:txBody>
          <a:bodyPr wrap="square">
            <a:spAutoFit/>
          </a:bodyPr>
          <a:lstStyle/>
          <a:p>
            <a:pPr marL="285750" indent="-285750">
              <a:buFont typeface="Wingdings" panose="05000000000000000000" pitchFamily="2" charset="2"/>
              <a:buChar char="Ø"/>
            </a:pPr>
            <a:r>
              <a:rPr lang="de-DE" sz="1800" u="sng" dirty="0">
                <a:effectLst/>
                <a:latin typeface="Calibri" panose="020F0502020204030204" pitchFamily="34" charset="0"/>
                <a:ea typeface="Calibri" panose="020F0502020204030204" pitchFamily="34" charset="0"/>
                <a:cs typeface="Times New Roman" panose="02020603050405020304" pitchFamily="18" charset="0"/>
              </a:rPr>
              <a:t>Weltweite Entwicklung</a:t>
            </a:r>
            <a:r>
              <a:rPr lang="de-DE" sz="1800" dirty="0">
                <a:effectLst/>
                <a:latin typeface="Calibri" panose="020F0502020204030204" pitchFamily="34" charset="0"/>
                <a:ea typeface="Calibri" panose="020F0502020204030204" pitchFamily="34" charset="0"/>
                <a:cs typeface="Times New Roman" panose="02020603050405020304" pitchFamily="18" charset="0"/>
              </a:rPr>
              <a:t>: die fundamentalistischen Bewegungen und die charismatischen Kirchen wachsen, vor allem im „Süden“.</a:t>
            </a:r>
            <a:endParaRPr lang="de-DE" dirty="0"/>
          </a:p>
        </p:txBody>
      </p:sp>
      <p:sp>
        <p:nvSpPr>
          <p:cNvPr id="9" name="Textfeld 8">
            <a:extLst>
              <a:ext uri="{FF2B5EF4-FFF2-40B4-BE49-F238E27FC236}">
                <a16:creationId xmlns:a16="http://schemas.microsoft.com/office/drawing/2014/main" id="{E40DB2CA-8C0A-717B-084D-142F3AAAB356}"/>
              </a:ext>
            </a:extLst>
          </p:cNvPr>
          <p:cNvSpPr txBox="1"/>
          <p:nvPr/>
        </p:nvSpPr>
        <p:spPr>
          <a:xfrm>
            <a:off x="715992" y="1302814"/>
            <a:ext cx="7988060" cy="923330"/>
          </a:xfrm>
          <a:prstGeom prst="rect">
            <a:avLst/>
          </a:prstGeom>
          <a:noFill/>
        </p:spPr>
        <p:txBody>
          <a:bodyPr wrap="square" rtlCol="0">
            <a:spAutoFit/>
          </a:bodyPr>
          <a:lstStyle/>
          <a:p>
            <a:pPr marL="285750" indent="-285750">
              <a:buFont typeface="Wingdings" panose="05000000000000000000" pitchFamily="2" charset="2"/>
              <a:buChar char="§"/>
            </a:pPr>
            <a:r>
              <a:rPr lang="de-DE" b="1" dirty="0"/>
              <a:t>Von 1972 bis 2022: Mitgliederzahl um die Hälfte gesunken</a:t>
            </a:r>
            <a:br>
              <a:rPr lang="de-DE" dirty="0"/>
            </a:br>
            <a:r>
              <a:rPr lang="de-DE" dirty="0"/>
              <a:t>     </a:t>
            </a:r>
            <a:r>
              <a:rPr lang="de-DE" sz="1600" dirty="0"/>
              <a:t>evang. von 46% auf 23% ; kath. von 44% auf 25%;</a:t>
            </a:r>
            <a:br>
              <a:rPr lang="de-DE" sz="1600" dirty="0"/>
            </a:br>
            <a:r>
              <a:rPr lang="de-DE" sz="1600" dirty="0"/>
              <a:t>     Im Ganzen von über 80% auf 48% gesunken.</a:t>
            </a:r>
          </a:p>
        </p:txBody>
      </p:sp>
      <p:sp>
        <p:nvSpPr>
          <p:cNvPr id="11" name="Textfeld 10">
            <a:extLst>
              <a:ext uri="{FF2B5EF4-FFF2-40B4-BE49-F238E27FC236}">
                <a16:creationId xmlns:a16="http://schemas.microsoft.com/office/drawing/2014/main" id="{3A52BA36-543A-7FD4-1E56-7EB7F161A6B4}"/>
              </a:ext>
            </a:extLst>
          </p:cNvPr>
          <p:cNvSpPr txBox="1"/>
          <p:nvPr/>
        </p:nvSpPr>
        <p:spPr>
          <a:xfrm>
            <a:off x="715992" y="3425814"/>
            <a:ext cx="7988060" cy="615553"/>
          </a:xfrm>
          <a:prstGeom prst="rect">
            <a:avLst/>
          </a:prstGeom>
          <a:noFill/>
        </p:spPr>
        <p:txBody>
          <a:bodyPr wrap="square">
            <a:spAutoFit/>
          </a:bodyPr>
          <a:lstStyle/>
          <a:p>
            <a:pPr marL="285750" indent="-285750">
              <a:buFont typeface="Wingdings" panose="05000000000000000000" pitchFamily="2" charset="2"/>
              <a:buChar char="§"/>
            </a:pPr>
            <a:r>
              <a:rPr lang="de-DE" dirty="0"/>
              <a:t>In der DDR in 40 Jahren </a:t>
            </a:r>
            <a:r>
              <a:rPr lang="de-DE" sz="1600" dirty="0"/>
              <a:t>(1948 – 1989) </a:t>
            </a:r>
            <a:r>
              <a:rPr lang="de-DE" dirty="0"/>
              <a:t>Schwund von ca. 80% auf ca. 20%</a:t>
            </a:r>
            <a:br>
              <a:rPr lang="de-DE" dirty="0"/>
            </a:br>
            <a:r>
              <a:rPr lang="de-DE" sz="1600" dirty="0"/>
              <a:t>- auch durch ideologischen politischen Druck.</a:t>
            </a:r>
          </a:p>
        </p:txBody>
      </p:sp>
      <p:sp>
        <p:nvSpPr>
          <p:cNvPr id="12" name="Textfeld 11">
            <a:extLst>
              <a:ext uri="{FF2B5EF4-FFF2-40B4-BE49-F238E27FC236}">
                <a16:creationId xmlns:a16="http://schemas.microsoft.com/office/drawing/2014/main" id="{CD4ECC3C-9B72-C549-C9F8-40C60255BBD2}"/>
              </a:ext>
            </a:extLst>
          </p:cNvPr>
          <p:cNvSpPr txBox="1"/>
          <p:nvPr/>
        </p:nvSpPr>
        <p:spPr>
          <a:xfrm>
            <a:off x="715992" y="2206775"/>
            <a:ext cx="7988060" cy="646331"/>
          </a:xfrm>
          <a:prstGeom prst="rect">
            <a:avLst/>
          </a:prstGeom>
          <a:noFill/>
        </p:spPr>
        <p:txBody>
          <a:bodyPr wrap="square">
            <a:spAutoFit/>
          </a:bodyPr>
          <a:lstStyle/>
          <a:p>
            <a:pPr marL="285750" indent="-285750">
              <a:buFont typeface="Wingdings" panose="05000000000000000000" pitchFamily="2" charset="2"/>
              <a:buChar char="§"/>
            </a:pPr>
            <a:r>
              <a:rPr lang="de-DE" dirty="0"/>
              <a:t>Dies in 50 Jahren – in einer solch kurzen Zeit der größte Schwund, </a:t>
            </a:r>
            <a:br>
              <a:rPr lang="de-DE" dirty="0"/>
            </a:br>
            <a:r>
              <a:rPr lang="de-DE" dirty="0"/>
              <a:t>den es in der 2000jährigen Christenheit je gegeben hat.</a:t>
            </a:r>
          </a:p>
        </p:txBody>
      </p:sp>
      <p:sp>
        <p:nvSpPr>
          <p:cNvPr id="13" name="Textfeld 12">
            <a:extLst>
              <a:ext uri="{FF2B5EF4-FFF2-40B4-BE49-F238E27FC236}">
                <a16:creationId xmlns:a16="http://schemas.microsoft.com/office/drawing/2014/main" id="{BEDB7D9E-08C8-CA6D-B81F-7709F176CE1E}"/>
              </a:ext>
            </a:extLst>
          </p:cNvPr>
          <p:cNvSpPr txBox="1"/>
          <p:nvPr/>
        </p:nvSpPr>
        <p:spPr>
          <a:xfrm>
            <a:off x="715992" y="2818222"/>
            <a:ext cx="7988060" cy="646331"/>
          </a:xfrm>
          <a:prstGeom prst="rect">
            <a:avLst/>
          </a:prstGeom>
          <a:noFill/>
        </p:spPr>
        <p:txBody>
          <a:bodyPr wrap="square">
            <a:spAutoFit/>
          </a:bodyPr>
          <a:lstStyle/>
          <a:p>
            <a:pPr marL="285750" indent="-285750">
              <a:buFont typeface="Wingdings" panose="05000000000000000000" pitchFamily="2" charset="2"/>
              <a:buChar char="§"/>
            </a:pPr>
            <a:r>
              <a:rPr lang="de-DE" dirty="0"/>
              <a:t>Dies in einem liberalen freiheitlichen demokratischen Land mit einem Freundschaftsverhältnis Staat Kirche.</a:t>
            </a:r>
          </a:p>
        </p:txBody>
      </p:sp>
      <p:sp>
        <p:nvSpPr>
          <p:cNvPr id="14" name="Textfeld 13">
            <a:extLst>
              <a:ext uri="{FF2B5EF4-FFF2-40B4-BE49-F238E27FC236}">
                <a16:creationId xmlns:a16="http://schemas.microsoft.com/office/drawing/2014/main" id="{1DF71B6A-3CE0-5D40-DD54-9C9684A649E5}"/>
              </a:ext>
            </a:extLst>
          </p:cNvPr>
          <p:cNvSpPr txBox="1"/>
          <p:nvPr/>
        </p:nvSpPr>
        <p:spPr>
          <a:xfrm>
            <a:off x="466071" y="4648709"/>
            <a:ext cx="8283514" cy="646331"/>
          </a:xfrm>
          <a:prstGeom prst="rect">
            <a:avLst/>
          </a:prstGeom>
          <a:noFill/>
        </p:spPr>
        <p:txBody>
          <a:bodyPr wrap="square">
            <a:spAutoFit/>
          </a:bodyPr>
          <a:lstStyle/>
          <a:p>
            <a:pPr marL="285750" indent="-285750">
              <a:buFont typeface="Wingdings" panose="05000000000000000000" pitchFamily="2" charset="2"/>
              <a:buChar char="Ø"/>
            </a:pPr>
            <a:r>
              <a:rPr lang="de-DE" sz="1800" u="sng" dirty="0">
                <a:effectLst/>
                <a:latin typeface="Calibri" panose="020F0502020204030204" pitchFamily="34" charset="0"/>
                <a:ea typeface="Calibri" panose="020F0502020204030204" pitchFamily="34" charset="0"/>
                <a:cs typeface="Times New Roman" panose="02020603050405020304" pitchFamily="18" charset="0"/>
              </a:rPr>
              <a:t>Eigene Beobachtungen</a:t>
            </a:r>
            <a:r>
              <a:rPr lang="de-DE" sz="1800" dirty="0">
                <a:effectLst/>
                <a:latin typeface="Calibri" panose="020F0502020204030204" pitchFamily="34" charset="0"/>
                <a:ea typeface="Calibri" panose="020F0502020204030204" pitchFamily="34" charset="0"/>
                <a:cs typeface="Times New Roman" panose="02020603050405020304" pitchFamily="18" charset="0"/>
              </a:rPr>
              <a:t>: etliche mehr spirituell offen, suchend, aber aus Kirche ausgewandert.</a:t>
            </a:r>
            <a:endParaRPr lang="de-DE" dirty="0"/>
          </a:p>
        </p:txBody>
      </p:sp>
      <p:sp>
        <p:nvSpPr>
          <p:cNvPr id="2" name="Foliennummernplatzhalter 1">
            <a:extLst>
              <a:ext uri="{FF2B5EF4-FFF2-40B4-BE49-F238E27FC236}">
                <a16:creationId xmlns:a16="http://schemas.microsoft.com/office/drawing/2014/main" id="{D1AE2224-0DE8-981D-F5B8-12F29E922683}"/>
              </a:ext>
            </a:extLst>
          </p:cNvPr>
          <p:cNvSpPr>
            <a:spLocks noGrp="1"/>
          </p:cNvSpPr>
          <p:nvPr>
            <p:ph type="sldNum" sz="quarter" idx="12"/>
          </p:nvPr>
        </p:nvSpPr>
        <p:spPr/>
        <p:txBody>
          <a:bodyPr/>
          <a:lstStyle/>
          <a:p>
            <a:fld id="{639A7054-7072-414D-A7D5-9242A545E85F}" type="slidenum">
              <a:rPr lang="de-DE" smtClean="0"/>
              <a:t>2</a:t>
            </a:fld>
            <a:endParaRPr lang="de-DE" dirty="0"/>
          </a:p>
        </p:txBody>
      </p:sp>
    </p:spTree>
    <p:extLst>
      <p:ext uri="{BB962C8B-B14F-4D97-AF65-F5344CB8AC3E}">
        <p14:creationId xmlns:p14="http://schemas.microsoft.com/office/powerpoint/2010/main" val="24467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6AC379-F16C-A334-349B-83D66CAEA46D}"/>
              </a:ext>
            </a:extLst>
          </p:cNvPr>
          <p:cNvSpPr txBox="1">
            <a:spLocks noGrp="1"/>
          </p:cNvSpPr>
          <p:nvPr>
            <p:ph type="title"/>
          </p:nvPr>
        </p:nvSpPr>
        <p:spPr>
          <a:xfrm>
            <a:off x="283593" y="480930"/>
            <a:ext cx="7886700" cy="369332"/>
          </a:xfrm>
          <a:prstGeom prst="rect">
            <a:avLst/>
          </a:prstGeom>
          <a:noFill/>
        </p:spPr>
        <p:txBody>
          <a:bodyPr wrap="square" rtlCol="0">
            <a:spAutoFit/>
          </a:bodyPr>
          <a:lstStyle/>
          <a:p>
            <a:r>
              <a:rPr lang="de-DE" sz="2000" b="1" u="sng" dirty="0">
                <a:latin typeface="+mn-lt"/>
              </a:rPr>
              <a:t>2. Die Frage nach den Ursachen</a:t>
            </a:r>
          </a:p>
        </p:txBody>
      </p:sp>
      <p:sp>
        <p:nvSpPr>
          <p:cNvPr id="6" name="Textfeld 5">
            <a:extLst>
              <a:ext uri="{FF2B5EF4-FFF2-40B4-BE49-F238E27FC236}">
                <a16:creationId xmlns:a16="http://schemas.microsoft.com/office/drawing/2014/main" id="{431620E7-674E-BA54-907D-B67104048F20}"/>
              </a:ext>
            </a:extLst>
          </p:cNvPr>
          <p:cNvSpPr txBox="1"/>
          <p:nvPr/>
        </p:nvSpPr>
        <p:spPr>
          <a:xfrm>
            <a:off x="283593" y="932045"/>
            <a:ext cx="8429086" cy="2031325"/>
          </a:xfrm>
          <a:prstGeom prst="rect">
            <a:avLst/>
          </a:prstGeom>
          <a:noFill/>
        </p:spPr>
        <p:txBody>
          <a:bodyPr wrap="square" rtlCol="0">
            <a:spAutoFit/>
          </a:bodyPr>
          <a:lstStyle/>
          <a:p>
            <a:pPr marL="342900" indent="-342900">
              <a:buAutoNum type="arabicPeriod"/>
            </a:pPr>
            <a:r>
              <a:rPr lang="de-DE" u="sng" dirty="0"/>
              <a:t>Liegt es an der „Gottlosigkeit“ der Menschen?</a:t>
            </a:r>
            <a:br>
              <a:rPr lang="de-DE" u="sng" dirty="0"/>
            </a:br>
            <a:r>
              <a:rPr lang="de-DE" dirty="0"/>
              <a:t>- glauben an Wissenschaft und moderne Technik, die alle Probleme lösen…</a:t>
            </a:r>
            <a:br>
              <a:rPr lang="de-DE" dirty="0"/>
            </a:br>
            <a:r>
              <a:rPr lang="de-DE" dirty="0"/>
              <a:t>- verdorben vom materialistisch Wohlstandsstreben, Sozialdarwinismus… </a:t>
            </a:r>
            <a:br>
              <a:rPr lang="de-DE" dirty="0"/>
            </a:br>
            <a:r>
              <a:rPr lang="de-DE" dirty="0"/>
              <a:t>- Vergnügungssucht, Oberflächlichkeit durch Soziale Medien…</a:t>
            </a:r>
            <a:br>
              <a:rPr lang="de-DE" dirty="0"/>
            </a:br>
            <a:r>
              <a:rPr lang="de-DE" dirty="0"/>
              <a:t>- Illusion der Glitzerwelt in Medien und Spektakel…</a:t>
            </a:r>
            <a:br>
              <a:rPr lang="de-DE" dirty="0"/>
            </a:br>
            <a:r>
              <a:rPr lang="de-DE" dirty="0"/>
              <a:t>- religionsloser Mainstream der säkularisierten Gesellschaft …</a:t>
            </a:r>
            <a:br>
              <a:rPr lang="de-DE" dirty="0"/>
            </a:br>
            <a:r>
              <a:rPr lang="de-DE" dirty="0"/>
              <a:t>- …</a:t>
            </a:r>
          </a:p>
        </p:txBody>
      </p:sp>
      <p:sp>
        <p:nvSpPr>
          <p:cNvPr id="11" name="Textfeld 10">
            <a:extLst>
              <a:ext uri="{FF2B5EF4-FFF2-40B4-BE49-F238E27FC236}">
                <a16:creationId xmlns:a16="http://schemas.microsoft.com/office/drawing/2014/main" id="{916E3CF0-21A3-C19D-3412-610D979EBAF8}"/>
              </a:ext>
            </a:extLst>
          </p:cNvPr>
          <p:cNvSpPr txBox="1"/>
          <p:nvPr/>
        </p:nvSpPr>
        <p:spPr>
          <a:xfrm>
            <a:off x="283593" y="3014802"/>
            <a:ext cx="6045489" cy="3416320"/>
          </a:xfrm>
          <a:prstGeom prst="rect">
            <a:avLst/>
          </a:prstGeom>
          <a:noFill/>
        </p:spPr>
        <p:txBody>
          <a:bodyPr wrap="square" rtlCol="0">
            <a:spAutoFit/>
          </a:bodyPr>
          <a:lstStyle/>
          <a:p>
            <a:pPr marL="180975" indent="-180975"/>
            <a:r>
              <a:rPr lang="de-DE" dirty="0"/>
              <a:t>2. </a:t>
            </a:r>
            <a:r>
              <a:rPr lang="de-DE" u="sng" dirty="0"/>
              <a:t>Liegt es am Versagen der Kirche?</a:t>
            </a:r>
          </a:p>
          <a:p>
            <a:pPr marL="180975"/>
            <a:r>
              <a:rPr lang="de-DE" dirty="0"/>
              <a:t>- zu sehr Amtskirche; Pfarrerkirche, zu wenige aktive </a:t>
            </a:r>
            <a:br>
              <a:rPr lang="de-DE" dirty="0"/>
            </a:br>
            <a:r>
              <a:rPr lang="de-DE" dirty="0"/>
              <a:t>   selbstständige Laien…</a:t>
            </a:r>
            <a:br>
              <a:rPr lang="de-DE" dirty="0"/>
            </a:br>
            <a:r>
              <a:rPr lang="de-DE" dirty="0"/>
              <a:t>- in den Inhalten zu sehr in alten Bildern, Sprache, Liturgien</a:t>
            </a:r>
            <a:br>
              <a:rPr lang="de-DE" dirty="0"/>
            </a:br>
            <a:r>
              <a:rPr lang="de-DE" dirty="0"/>
              <a:t>  hängen geblieben…</a:t>
            </a:r>
          </a:p>
          <a:p>
            <a:pPr marL="180975"/>
            <a:r>
              <a:rPr lang="de-DE" dirty="0"/>
              <a:t>- zu wenig aufklärende Theologie…</a:t>
            </a:r>
          </a:p>
          <a:p>
            <a:pPr marL="180975"/>
            <a:r>
              <a:rPr lang="de-DE" dirty="0"/>
              <a:t>- zu wenig echte Gemeinschaft und Lebenshilfe…</a:t>
            </a:r>
            <a:br>
              <a:rPr lang="de-DE" dirty="0"/>
            </a:br>
            <a:r>
              <a:rPr lang="de-DE" dirty="0"/>
              <a:t>- kaum noch klare politische Botschaft für die Welt heute </a:t>
            </a:r>
            <a:br>
              <a:rPr lang="de-DE" dirty="0"/>
            </a:br>
            <a:r>
              <a:rPr lang="de-DE" dirty="0"/>
              <a:t>  wie „</a:t>
            </a:r>
            <a:r>
              <a:rPr lang="de-DE" i="1" dirty="0"/>
              <a:t>Frieden, Gerechtigkeit, Bewahrung der Schöpfung</a:t>
            </a:r>
            <a:r>
              <a:rPr lang="de-DE" dirty="0"/>
              <a:t>“…</a:t>
            </a:r>
            <a:br>
              <a:rPr lang="de-DE" dirty="0"/>
            </a:br>
            <a:r>
              <a:rPr lang="de-DE" dirty="0"/>
              <a:t>- zu wenig christliche Events…</a:t>
            </a:r>
            <a:br>
              <a:rPr lang="de-DE" dirty="0"/>
            </a:br>
            <a:r>
              <a:rPr lang="de-DE" dirty="0"/>
              <a:t>- zu unflexible praktische Strukturen…</a:t>
            </a:r>
          </a:p>
          <a:p>
            <a:pPr marL="180975"/>
            <a:r>
              <a:rPr lang="de-DE" dirty="0"/>
              <a:t>… </a:t>
            </a:r>
          </a:p>
        </p:txBody>
      </p:sp>
      <p:pic>
        <p:nvPicPr>
          <p:cNvPr id="2" name="Grafik 1">
            <a:extLst>
              <a:ext uri="{FF2B5EF4-FFF2-40B4-BE49-F238E27FC236}">
                <a16:creationId xmlns:a16="http://schemas.microsoft.com/office/drawing/2014/main" id="{6FDE97E8-8AFC-4C13-5803-031E35B4AFC4}"/>
              </a:ext>
            </a:extLst>
          </p:cNvPr>
          <p:cNvPicPr>
            <a:picLocks noChangeAspect="1"/>
          </p:cNvPicPr>
          <p:nvPr/>
        </p:nvPicPr>
        <p:blipFill>
          <a:blip r:embed="rId2"/>
          <a:stretch>
            <a:fillRect/>
          </a:stretch>
        </p:blipFill>
        <p:spPr>
          <a:xfrm>
            <a:off x="6148059" y="2768154"/>
            <a:ext cx="2564620" cy="3385969"/>
          </a:xfrm>
          <a:prstGeom prst="rect">
            <a:avLst/>
          </a:prstGeom>
          <a:ln>
            <a:solidFill>
              <a:schemeClr val="accent1"/>
            </a:solidFill>
          </a:ln>
        </p:spPr>
      </p:pic>
      <p:sp>
        <p:nvSpPr>
          <p:cNvPr id="3" name="Foliennummernplatzhalter 2">
            <a:extLst>
              <a:ext uri="{FF2B5EF4-FFF2-40B4-BE49-F238E27FC236}">
                <a16:creationId xmlns:a16="http://schemas.microsoft.com/office/drawing/2014/main" id="{C5D856B8-C6EB-E11A-A930-0E485E1A6ACE}"/>
              </a:ext>
            </a:extLst>
          </p:cNvPr>
          <p:cNvSpPr>
            <a:spLocks noGrp="1"/>
          </p:cNvSpPr>
          <p:nvPr>
            <p:ph type="sldNum" sz="quarter" idx="12"/>
          </p:nvPr>
        </p:nvSpPr>
        <p:spPr/>
        <p:txBody>
          <a:bodyPr/>
          <a:lstStyle/>
          <a:p>
            <a:fld id="{639A7054-7072-414D-A7D5-9242A545E85F}" type="slidenum">
              <a:rPr lang="de-DE" smtClean="0"/>
              <a:t>3</a:t>
            </a:fld>
            <a:endParaRPr lang="de-DE" dirty="0"/>
          </a:p>
        </p:txBody>
      </p:sp>
    </p:spTree>
    <p:extLst>
      <p:ext uri="{BB962C8B-B14F-4D97-AF65-F5344CB8AC3E}">
        <p14:creationId xmlns:p14="http://schemas.microsoft.com/office/powerpoint/2010/main" val="30211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EDD73-9384-1761-C2AC-046E4D6CB331}"/>
              </a:ext>
            </a:extLst>
          </p:cNvPr>
          <p:cNvSpPr>
            <a:spLocks noGrp="1"/>
          </p:cNvSpPr>
          <p:nvPr>
            <p:ph type="title"/>
          </p:nvPr>
        </p:nvSpPr>
        <p:spPr>
          <a:xfrm>
            <a:off x="309473" y="356504"/>
            <a:ext cx="7886700" cy="315910"/>
          </a:xfrm>
        </p:spPr>
        <p:txBody>
          <a:bodyPr>
            <a:noAutofit/>
          </a:bodyPr>
          <a:lstStyle/>
          <a:p>
            <a:r>
              <a:rPr lang="de-DE" sz="1800" b="1" u="sng" dirty="0">
                <a:latin typeface="+mn-lt"/>
              </a:rPr>
              <a:t>3. Liegt es eher an Gott?</a:t>
            </a:r>
          </a:p>
        </p:txBody>
      </p:sp>
      <p:sp>
        <p:nvSpPr>
          <p:cNvPr id="12" name="Inhaltsplatzhalter 11">
            <a:extLst>
              <a:ext uri="{FF2B5EF4-FFF2-40B4-BE49-F238E27FC236}">
                <a16:creationId xmlns:a16="http://schemas.microsoft.com/office/drawing/2014/main" id="{0DB702CC-48A4-34CF-3481-F29333EAB2FA}"/>
              </a:ext>
            </a:extLst>
          </p:cNvPr>
          <p:cNvSpPr txBox="1">
            <a:spLocks noGrp="1"/>
          </p:cNvSpPr>
          <p:nvPr>
            <p:ph idx="1"/>
          </p:nvPr>
        </p:nvSpPr>
        <p:spPr>
          <a:xfrm>
            <a:off x="395536" y="615876"/>
            <a:ext cx="7886700" cy="590931"/>
          </a:xfrm>
          <a:prstGeom prst="rect">
            <a:avLst/>
          </a:prstGeom>
          <a:noFill/>
        </p:spPr>
        <p:txBody>
          <a:bodyPr wrap="square" rtlCol="0">
            <a:spAutoFit/>
          </a:bodyPr>
          <a:lstStyle/>
          <a:p>
            <a:pPr marL="0" indent="0">
              <a:buNone/>
            </a:pPr>
            <a:r>
              <a:rPr lang="de-DE" sz="1800" dirty="0"/>
              <a:t> </a:t>
            </a:r>
            <a:r>
              <a:rPr lang="de-DE" sz="1700" dirty="0"/>
              <a:t>- Dass er seine Kirche aufgegeben hat, eher anders und andere Menschen</a:t>
            </a:r>
            <a:br>
              <a:rPr lang="de-DE" sz="1700" dirty="0"/>
            </a:br>
            <a:r>
              <a:rPr lang="de-DE" sz="1700" dirty="0"/>
              <a:t>    anspricht und wirkt?</a:t>
            </a:r>
          </a:p>
        </p:txBody>
      </p:sp>
      <p:sp>
        <p:nvSpPr>
          <p:cNvPr id="7" name="Textfeld 6">
            <a:extLst>
              <a:ext uri="{FF2B5EF4-FFF2-40B4-BE49-F238E27FC236}">
                <a16:creationId xmlns:a16="http://schemas.microsoft.com/office/drawing/2014/main" id="{B8647F01-DE50-CF80-317D-5A9620425F20}"/>
              </a:ext>
            </a:extLst>
          </p:cNvPr>
          <p:cNvSpPr txBox="1"/>
          <p:nvPr/>
        </p:nvSpPr>
        <p:spPr>
          <a:xfrm>
            <a:off x="445339" y="1151697"/>
            <a:ext cx="6581955" cy="584775"/>
          </a:xfrm>
          <a:prstGeom prst="rect">
            <a:avLst/>
          </a:prstGeom>
          <a:noFill/>
        </p:spPr>
        <p:txBody>
          <a:bodyPr wrap="square" rtlCol="0">
            <a:spAutoFit/>
          </a:bodyPr>
          <a:lstStyle/>
          <a:p>
            <a:r>
              <a:rPr lang="de-DE" sz="1600" dirty="0"/>
              <a:t>Die Propheten des AT und Jesus warnen davor:</a:t>
            </a:r>
          </a:p>
          <a:p>
            <a:pPr marL="285750" indent="-285750">
              <a:buFont typeface="Wingdings" panose="05000000000000000000" pitchFamily="2" charset="2"/>
              <a:buChar char="§"/>
            </a:pPr>
            <a:r>
              <a:rPr lang="de-DE" sz="1600" dirty="0"/>
              <a:t>z.B. Jesaja in Weinbergrede </a:t>
            </a:r>
            <a:r>
              <a:rPr lang="de-DE" sz="1400" dirty="0"/>
              <a:t>(Jes.5);</a:t>
            </a:r>
            <a:r>
              <a:rPr lang="de-DE" sz="1600" dirty="0"/>
              <a:t> Jeremia in Tempelrede </a:t>
            </a:r>
            <a:r>
              <a:rPr lang="de-DE" sz="1400" dirty="0"/>
              <a:t>(Jer.7)</a:t>
            </a:r>
          </a:p>
        </p:txBody>
      </p:sp>
      <p:sp>
        <p:nvSpPr>
          <p:cNvPr id="8" name="Textfeld 7">
            <a:extLst>
              <a:ext uri="{FF2B5EF4-FFF2-40B4-BE49-F238E27FC236}">
                <a16:creationId xmlns:a16="http://schemas.microsoft.com/office/drawing/2014/main" id="{65DC8303-D770-4A9B-A661-DB787D087507}"/>
              </a:ext>
            </a:extLst>
          </p:cNvPr>
          <p:cNvSpPr txBox="1"/>
          <p:nvPr/>
        </p:nvSpPr>
        <p:spPr>
          <a:xfrm>
            <a:off x="448574" y="1683931"/>
            <a:ext cx="7886700" cy="584775"/>
          </a:xfrm>
          <a:prstGeom prst="rect">
            <a:avLst/>
          </a:prstGeom>
          <a:noFill/>
        </p:spPr>
        <p:txBody>
          <a:bodyPr wrap="square" rtlCol="0">
            <a:spAutoFit/>
          </a:bodyPr>
          <a:lstStyle/>
          <a:p>
            <a:pPr marL="285750" indent="-28575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Johannes der Täufer zu den frommen Juden: „</a:t>
            </a:r>
            <a:r>
              <a:rPr lang="de-DE" sz="1600" i="1" dirty="0">
                <a:effectLst/>
                <a:latin typeface="Calibri" panose="020F0502020204030204" pitchFamily="34" charset="0"/>
                <a:ea typeface="Calibri" panose="020F0502020204030204" pitchFamily="34" charset="0"/>
                <a:cs typeface="Times New Roman" panose="02020603050405020304" pitchFamily="18" charset="0"/>
              </a:rPr>
              <a:t>Gott kann auch aus den Steinen Kinder Abrahams erwecken</a:t>
            </a: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(Mt.3,7f.) </a:t>
            </a:r>
            <a:endParaRPr lang="de-DE" sz="1400" dirty="0"/>
          </a:p>
        </p:txBody>
      </p:sp>
      <p:sp>
        <p:nvSpPr>
          <p:cNvPr id="10" name="Textfeld 9">
            <a:extLst>
              <a:ext uri="{FF2B5EF4-FFF2-40B4-BE49-F238E27FC236}">
                <a16:creationId xmlns:a16="http://schemas.microsoft.com/office/drawing/2014/main" id="{AAF9449E-BC3B-4CBD-1A27-AB9222F52829}"/>
              </a:ext>
            </a:extLst>
          </p:cNvPr>
          <p:cNvSpPr txBox="1"/>
          <p:nvPr/>
        </p:nvSpPr>
        <p:spPr>
          <a:xfrm>
            <a:off x="445339" y="2210963"/>
            <a:ext cx="8170293" cy="1077218"/>
          </a:xfrm>
          <a:prstGeom prst="rect">
            <a:avLst/>
          </a:prstGeom>
          <a:noFill/>
        </p:spPr>
        <p:txBody>
          <a:bodyPr wrap="square">
            <a:spAutoFit/>
          </a:bodyPr>
          <a:lstStyle/>
          <a:p>
            <a:pPr marL="285750" indent="-285750">
              <a:buFont typeface="Wingdings" panose="05000000000000000000" pitchFamily="2" charset="2"/>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Jesus über den heidnischen Hauptmann zu Kapernaum: „</a:t>
            </a:r>
            <a:r>
              <a:rPr lang="de-DE" sz="1600" i="1" dirty="0">
                <a:effectLst/>
                <a:latin typeface="Calibri" panose="020F0502020204030204" pitchFamily="34" charset="0"/>
                <a:ea typeface="Calibri" panose="020F0502020204030204" pitchFamily="34" charset="0"/>
                <a:cs typeface="Times New Roman" panose="02020603050405020304" pitchFamily="18" charset="0"/>
              </a:rPr>
              <a:t>Solchen Glauben habe ich in Israel bei keinem gefunden… Doch viele werden kommen von Osten und von Westen und mit Abraham und Isaak und Jakob im Himmelreich zu Tisch sitzen; aber die Kinder des Reichs werden hinausgestoßen in die äußerste Finsternis…“</a:t>
            </a: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(Mt.8,10ff.). </a:t>
            </a:r>
            <a:endParaRPr lang="de-DE" sz="1400" dirty="0"/>
          </a:p>
        </p:txBody>
      </p:sp>
      <p:sp>
        <p:nvSpPr>
          <p:cNvPr id="11" name="Textfeld 10">
            <a:extLst>
              <a:ext uri="{FF2B5EF4-FFF2-40B4-BE49-F238E27FC236}">
                <a16:creationId xmlns:a16="http://schemas.microsoft.com/office/drawing/2014/main" id="{71A13F67-7295-07CC-1DCE-38CC7EB3C3AD}"/>
              </a:ext>
            </a:extLst>
          </p:cNvPr>
          <p:cNvSpPr txBox="1"/>
          <p:nvPr/>
        </p:nvSpPr>
        <p:spPr>
          <a:xfrm>
            <a:off x="445339" y="3307536"/>
            <a:ext cx="7893170" cy="584775"/>
          </a:xfrm>
          <a:prstGeom prst="rect">
            <a:avLst/>
          </a:prstGeom>
          <a:noFill/>
        </p:spPr>
        <p:txBody>
          <a:bodyPr wrap="square" rtlCol="0">
            <a:spAutoFit/>
          </a:bodyPr>
          <a:lstStyle/>
          <a:p>
            <a:r>
              <a:rPr lang="de-DE" sz="1600" dirty="0">
                <a:effectLst/>
                <a:latin typeface="Calibri" panose="020F0502020204030204" pitchFamily="34" charset="0"/>
                <a:ea typeface="Calibri" panose="020F0502020204030204" pitchFamily="34" charset="0"/>
                <a:cs typeface="Times New Roman" panose="02020603050405020304" pitchFamily="18" charset="0"/>
              </a:rPr>
              <a:t>Gott sucht Menschen jenseits der etablierten Religion bzw. Kirche, wenn diese ihm nicht über ihre bisherigen Grenzen hinaus folgen.</a:t>
            </a:r>
            <a:endParaRPr lang="de-DE" sz="1600" dirty="0"/>
          </a:p>
        </p:txBody>
      </p:sp>
      <p:sp>
        <p:nvSpPr>
          <p:cNvPr id="13" name="Rechteck 12">
            <a:extLst>
              <a:ext uri="{FF2B5EF4-FFF2-40B4-BE49-F238E27FC236}">
                <a16:creationId xmlns:a16="http://schemas.microsoft.com/office/drawing/2014/main" id="{F64D738F-EA58-2661-D0EB-049B8F1E1B58}"/>
              </a:ext>
            </a:extLst>
          </p:cNvPr>
          <p:cNvSpPr/>
          <p:nvPr/>
        </p:nvSpPr>
        <p:spPr>
          <a:xfrm>
            <a:off x="395536" y="3848863"/>
            <a:ext cx="8352928" cy="2092881"/>
          </a:xfrm>
          <a:prstGeom prst="rect">
            <a:avLst/>
          </a:prstGeom>
        </p:spPr>
        <p:txBody>
          <a:bodyPr wrap="square">
            <a:spAutoFit/>
          </a:bodyPr>
          <a:lstStyle/>
          <a:p>
            <a:r>
              <a:rPr lang="de-DE" altLang="de-DE" sz="1600" u="sng" dirty="0"/>
              <a:t>Dr. Werner Krusche</a:t>
            </a:r>
            <a:r>
              <a:rPr lang="de-DE" altLang="de-DE" sz="1600" dirty="0"/>
              <a:t> </a:t>
            </a:r>
            <a:r>
              <a:rPr lang="de-DE" altLang="de-DE" sz="1200" dirty="0"/>
              <a:t>(Bischof a.D.):</a:t>
            </a:r>
            <a:br>
              <a:rPr lang="de-DE" altLang="de-DE" sz="1600" u="sng" dirty="0"/>
            </a:br>
            <a:r>
              <a:rPr lang="de-DE" altLang="de-DE" sz="1700" dirty="0"/>
              <a:t>„</a:t>
            </a:r>
            <a:r>
              <a:rPr lang="de-DE" altLang="de-DE" sz="1600" i="1" dirty="0"/>
              <a:t>Das Ziel der Mission Gottes ist nicht die weltumspannende Kirche, sondern der weltumspannenden Schalom, das heile und erfüllte menschliche Miteinander in einer versöhnten Gemeinschaft, die endgültige Zusammenführung aller Dinge in Christus </a:t>
            </a:r>
            <a:r>
              <a:rPr lang="de-DE" altLang="de-DE" sz="1200" dirty="0"/>
              <a:t>(Eph. 1, 9f.)  </a:t>
            </a:r>
            <a:r>
              <a:rPr lang="de-DE" altLang="de-DE" sz="1600" i="1" dirty="0"/>
              <a:t>und damit die Verwirklichung des Schöpfungssinnes der Welt. </a:t>
            </a:r>
            <a:br>
              <a:rPr lang="de-DE" altLang="de-DE" sz="1600" i="1" dirty="0"/>
            </a:br>
            <a:r>
              <a:rPr lang="de-DE" altLang="de-DE" sz="1600" i="1" dirty="0"/>
              <a:t>Die Kirche-in-Mission dient der missio Dei, indem sie an der Errichtung des Schalom mitarbeitet, ohne dass der Gedanke an eine Vergrößerung ihres Einflusses oder ihrer Mitgliedschaft dabei eine Rolle spielen dürfte. Mission ist nicht gleich Missionierung.“</a:t>
            </a:r>
            <a:endParaRPr lang="de-DE" sz="1600" dirty="0"/>
          </a:p>
        </p:txBody>
      </p:sp>
      <p:sp>
        <p:nvSpPr>
          <p:cNvPr id="4" name="Textfeld 3">
            <a:extLst>
              <a:ext uri="{FF2B5EF4-FFF2-40B4-BE49-F238E27FC236}">
                <a16:creationId xmlns:a16="http://schemas.microsoft.com/office/drawing/2014/main" id="{83B48999-67E0-8C94-5C97-25502B4CC017}"/>
              </a:ext>
            </a:extLst>
          </p:cNvPr>
          <p:cNvSpPr txBox="1"/>
          <p:nvPr/>
        </p:nvSpPr>
        <p:spPr>
          <a:xfrm>
            <a:off x="1290917" y="5951536"/>
            <a:ext cx="6268745" cy="584775"/>
          </a:xfrm>
          <a:prstGeom prst="rect">
            <a:avLst/>
          </a:prstGeom>
          <a:noFill/>
          <a:ln>
            <a:solidFill>
              <a:schemeClr val="tx1"/>
            </a:solidFill>
          </a:ln>
        </p:spPr>
        <p:txBody>
          <a:bodyPr wrap="square">
            <a:spAutoFit/>
          </a:bodyPr>
          <a:lstStyle/>
          <a:p>
            <a:pPr algn="ctr"/>
            <a:r>
              <a:rPr lang="de-DE" altLang="de-DE" sz="1600" dirty="0">
                <a:cs typeface="Times New Roman" panose="02020603050405020304" pitchFamily="18" charset="0"/>
              </a:rPr>
              <a:t>„</a:t>
            </a:r>
            <a:r>
              <a:rPr lang="de-DE" altLang="de-DE" sz="1600" i="1" dirty="0">
                <a:cs typeface="Times New Roman" panose="02020603050405020304" pitchFamily="18" charset="0"/>
              </a:rPr>
              <a:t>Eine Kirche, die zuerst ihre Selbsterhaltung sucht, wird untergehen; </a:t>
            </a:r>
            <a:br>
              <a:rPr lang="de-DE" altLang="de-DE" sz="1600" i="1" dirty="0">
                <a:cs typeface="Times New Roman" panose="02020603050405020304" pitchFamily="18" charset="0"/>
              </a:rPr>
            </a:br>
            <a:r>
              <a:rPr lang="de-DE" altLang="de-DE" sz="1600" i="1" dirty="0">
                <a:cs typeface="Times New Roman" panose="02020603050405020304" pitchFamily="18" charset="0"/>
              </a:rPr>
              <a:t> eine Kirche,  die sich in der Nachfolge Jesu aufs Spiel setzt, wird leben.“</a:t>
            </a:r>
            <a:r>
              <a:rPr lang="de-DE" altLang="de-DE" sz="1600" dirty="0">
                <a:cs typeface="Times New Roman" panose="02020603050405020304" pitchFamily="18" charset="0"/>
              </a:rPr>
              <a:t> </a:t>
            </a:r>
            <a:endParaRPr lang="de-DE" sz="1600" dirty="0"/>
          </a:p>
        </p:txBody>
      </p:sp>
      <p:sp>
        <p:nvSpPr>
          <p:cNvPr id="3" name="Foliennummernplatzhalter 2">
            <a:extLst>
              <a:ext uri="{FF2B5EF4-FFF2-40B4-BE49-F238E27FC236}">
                <a16:creationId xmlns:a16="http://schemas.microsoft.com/office/drawing/2014/main" id="{9402C747-0FC3-6FA2-C1B5-5FF62700413E}"/>
              </a:ext>
            </a:extLst>
          </p:cNvPr>
          <p:cNvSpPr>
            <a:spLocks noGrp="1"/>
          </p:cNvSpPr>
          <p:nvPr>
            <p:ph type="sldNum" sz="quarter" idx="12"/>
          </p:nvPr>
        </p:nvSpPr>
        <p:spPr/>
        <p:txBody>
          <a:bodyPr/>
          <a:lstStyle/>
          <a:p>
            <a:fld id="{639A7054-7072-414D-A7D5-9242A545E85F}" type="slidenum">
              <a:rPr lang="de-DE" smtClean="0"/>
              <a:t>4</a:t>
            </a:fld>
            <a:endParaRPr lang="de-DE" dirty="0"/>
          </a:p>
        </p:txBody>
      </p:sp>
    </p:spTree>
    <p:extLst>
      <p:ext uri="{BB962C8B-B14F-4D97-AF65-F5344CB8AC3E}">
        <p14:creationId xmlns:p14="http://schemas.microsoft.com/office/powerpoint/2010/main" val="42213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7" grpId="0"/>
      <p:bldP spid="8" grpId="0"/>
      <p:bldP spid="10" grpId="0"/>
      <p:bldP spid="11" grpId="0"/>
      <p:bldP spid="1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3CA79D5-F40C-03FE-F3E3-19E7EA19C2A5}"/>
              </a:ext>
            </a:extLst>
          </p:cNvPr>
          <p:cNvSpPr txBox="1">
            <a:spLocks noGrp="1"/>
          </p:cNvSpPr>
          <p:nvPr>
            <p:ph type="title"/>
          </p:nvPr>
        </p:nvSpPr>
        <p:spPr>
          <a:xfrm>
            <a:off x="395737" y="342907"/>
            <a:ext cx="7886700" cy="369332"/>
          </a:xfrm>
          <a:prstGeom prst="rect">
            <a:avLst/>
          </a:prstGeom>
          <a:noFill/>
        </p:spPr>
        <p:txBody>
          <a:bodyPr wrap="square" rtlCol="0">
            <a:spAutoFit/>
          </a:bodyPr>
          <a:lstStyle/>
          <a:p>
            <a:r>
              <a:rPr lang="de-DE" sz="2000" b="1" u="sng" dirty="0">
                <a:latin typeface="+mn-lt"/>
              </a:rPr>
              <a:t>3. Wo ist Gott? Und was ist Religion? </a:t>
            </a:r>
          </a:p>
        </p:txBody>
      </p:sp>
      <p:pic>
        <p:nvPicPr>
          <p:cNvPr id="5" name="Grafik 4">
            <a:extLst>
              <a:ext uri="{FF2B5EF4-FFF2-40B4-BE49-F238E27FC236}">
                <a16:creationId xmlns:a16="http://schemas.microsoft.com/office/drawing/2014/main" id="{78275747-0D40-E0B0-9CB4-463336AFC2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18" y="1170873"/>
            <a:ext cx="8954764" cy="1578014"/>
          </a:xfrm>
          <a:prstGeom prst="rect">
            <a:avLst/>
          </a:prstGeom>
          <a:noFill/>
          <a:ln>
            <a:solidFill>
              <a:schemeClr val="tx1"/>
            </a:solidFill>
          </a:ln>
        </p:spPr>
      </p:pic>
      <p:sp>
        <p:nvSpPr>
          <p:cNvPr id="7" name="Textfeld 6">
            <a:extLst>
              <a:ext uri="{FF2B5EF4-FFF2-40B4-BE49-F238E27FC236}">
                <a16:creationId xmlns:a16="http://schemas.microsoft.com/office/drawing/2014/main" id="{417E85CE-087E-EB50-2DEE-E77A276FD02E}"/>
              </a:ext>
            </a:extLst>
          </p:cNvPr>
          <p:cNvSpPr txBox="1"/>
          <p:nvPr/>
        </p:nvSpPr>
        <p:spPr>
          <a:xfrm>
            <a:off x="395737" y="712239"/>
            <a:ext cx="4572000" cy="353943"/>
          </a:xfrm>
          <a:prstGeom prst="rect">
            <a:avLst/>
          </a:prstGeom>
          <a:noFill/>
        </p:spPr>
        <p:txBody>
          <a:bodyPr wrap="square">
            <a:spAutoFit/>
          </a:bodyPr>
          <a:lstStyle/>
          <a:p>
            <a:pPr lvl="0"/>
            <a:r>
              <a:rPr lang="de-DE" sz="1700" kern="100" dirty="0">
                <a:effectLst/>
                <a:latin typeface="Calibri" panose="020F0502020204030204" pitchFamily="34" charset="0"/>
                <a:ea typeface="Calibri" panose="020F0502020204030204" pitchFamily="34" charset="0"/>
                <a:cs typeface="Times New Roman" panose="02020603050405020304" pitchFamily="18" charset="0"/>
              </a:rPr>
              <a:t>Gedankenexperiment Zahlenstrahl:</a:t>
            </a:r>
          </a:p>
        </p:txBody>
      </p:sp>
      <p:sp>
        <p:nvSpPr>
          <p:cNvPr id="9" name="Textfeld 8">
            <a:extLst>
              <a:ext uri="{FF2B5EF4-FFF2-40B4-BE49-F238E27FC236}">
                <a16:creationId xmlns:a16="http://schemas.microsoft.com/office/drawing/2014/main" id="{9F6987C3-C16B-36C3-340C-2A1A44010576}"/>
              </a:ext>
            </a:extLst>
          </p:cNvPr>
          <p:cNvSpPr txBox="1"/>
          <p:nvPr/>
        </p:nvSpPr>
        <p:spPr>
          <a:xfrm>
            <a:off x="262968" y="3146867"/>
            <a:ext cx="5309921" cy="1077218"/>
          </a:xfrm>
          <a:prstGeom prst="rect">
            <a:avLst/>
          </a:prstGeom>
          <a:noFill/>
        </p:spPr>
        <p:txBody>
          <a:bodyPr wrap="square">
            <a:spAutoFit/>
          </a:bodyPr>
          <a:lstStyle/>
          <a:p>
            <a:r>
              <a:rPr lang="de-DE" sz="1600" kern="100" dirty="0">
                <a:effectLst/>
                <a:latin typeface="Calibri" panose="020F0502020204030204" pitchFamily="34" charset="0"/>
                <a:ea typeface="Calibri" panose="020F0502020204030204" pitchFamily="34" charset="0"/>
                <a:cs typeface="Times New Roman" panose="02020603050405020304" pitchFamily="18" charset="0"/>
              </a:rPr>
              <a:t>Wenn Gott wirklich das ganze Universum und alle Völker geschaffen hat</a:t>
            </a:r>
            <a:r>
              <a:rPr lang="de-DE" sz="1600" kern="100" dirty="0">
                <a:latin typeface="Calibri" panose="020F0502020204030204" pitchFamily="34" charset="0"/>
                <a:ea typeface="Calibri" panose="020F0502020204030204" pitchFamily="34" charset="0"/>
                <a:cs typeface="Times New Roman" panose="02020603050405020304" pitchFamily="18" charset="0"/>
              </a:rPr>
              <a:t>,</a:t>
            </a:r>
          </a:p>
          <a:p>
            <a:r>
              <a:rPr lang="de-DE" sz="1600" kern="100" dirty="0">
                <a:latin typeface="Calibri" panose="020F0502020204030204" pitchFamily="34" charset="0"/>
                <a:ea typeface="Calibri" panose="020F0502020204030204" pitchFamily="34" charset="0"/>
                <a:cs typeface="Times New Roman" panose="02020603050405020304" pitchFamily="18" charset="0"/>
              </a:rPr>
              <a:t>&gt; s</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ollte er dann nicht in der ganzen Evolution des Seins und in </a:t>
            </a:r>
            <a:br>
              <a:rPr lang="de-DE"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der ganzen Menschheit sich „offenbaren“?</a:t>
            </a:r>
            <a:endParaRPr lang="de-DE"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5">
            <a:extLst>
              <a:ext uri="{FF2B5EF4-FFF2-40B4-BE49-F238E27FC236}">
                <a16:creationId xmlns:a16="http://schemas.microsoft.com/office/drawing/2014/main" id="{61B9EC7A-9697-C0F0-9289-AB3AE546D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275" y="2853697"/>
            <a:ext cx="3308144" cy="234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46B125F3-BE70-2DD8-CA99-B806140B667E}"/>
              </a:ext>
            </a:extLst>
          </p:cNvPr>
          <p:cNvSpPr txBox="1"/>
          <p:nvPr/>
        </p:nvSpPr>
        <p:spPr>
          <a:xfrm>
            <a:off x="2444597" y="5912597"/>
            <a:ext cx="2791182" cy="353943"/>
          </a:xfrm>
          <a:prstGeom prst="rect">
            <a:avLst/>
          </a:prstGeom>
          <a:noFill/>
        </p:spPr>
        <p:txBody>
          <a:bodyPr wrap="square">
            <a:spAutoFit/>
          </a:bodyPr>
          <a:lstStyle/>
          <a:p>
            <a:r>
              <a:rPr lang="de-DE" sz="1700" i="1" kern="100" dirty="0">
                <a:effectLst/>
                <a:latin typeface="Calibri" panose="020F0502020204030204" pitchFamily="34" charset="0"/>
                <a:ea typeface="Calibri" panose="020F0502020204030204" pitchFamily="34" charset="0"/>
                <a:cs typeface="Times New Roman" panose="02020603050405020304" pitchFamily="18" charset="0"/>
              </a:rPr>
              <a:t>Was wäre das für ein Gott?</a:t>
            </a:r>
            <a:endParaRPr lang="de-DE" sz="1700" i="1" dirty="0"/>
          </a:p>
        </p:txBody>
      </p:sp>
      <p:sp>
        <p:nvSpPr>
          <p:cNvPr id="8" name="Foliennummernplatzhalter 7">
            <a:extLst>
              <a:ext uri="{FF2B5EF4-FFF2-40B4-BE49-F238E27FC236}">
                <a16:creationId xmlns:a16="http://schemas.microsoft.com/office/drawing/2014/main" id="{E881201D-F5B4-B191-9879-A05B3EA8DE05}"/>
              </a:ext>
            </a:extLst>
          </p:cNvPr>
          <p:cNvSpPr>
            <a:spLocks noGrp="1"/>
          </p:cNvSpPr>
          <p:nvPr>
            <p:ph type="sldNum" sz="quarter" idx="12"/>
          </p:nvPr>
        </p:nvSpPr>
        <p:spPr/>
        <p:txBody>
          <a:bodyPr/>
          <a:lstStyle/>
          <a:p>
            <a:fld id="{639A7054-7072-414D-A7D5-9242A545E85F}" type="slidenum">
              <a:rPr lang="de-DE" smtClean="0"/>
              <a:t>5</a:t>
            </a:fld>
            <a:endParaRPr lang="de-DE" dirty="0"/>
          </a:p>
        </p:txBody>
      </p:sp>
      <p:sp>
        <p:nvSpPr>
          <p:cNvPr id="3" name="Textfeld 2">
            <a:extLst>
              <a:ext uri="{FF2B5EF4-FFF2-40B4-BE49-F238E27FC236}">
                <a16:creationId xmlns:a16="http://schemas.microsoft.com/office/drawing/2014/main" id="{BA97AC0A-B05D-BB61-D7FB-23E2A225A3FC}"/>
              </a:ext>
            </a:extLst>
          </p:cNvPr>
          <p:cNvSpPr txBox="1"/>
          <p:nvPr/>
        </p:nvSpPr>
        <p:spPr>
          <a:xfrm>
            <a:off x="262968" y="2778600"/>
            <a:ext cx="4533150" cy="353943"/>
          </a:xfrm>
          <a:prstGeom prst="rect">
            <a:avLst/>
          </a:prstGeom>
          <a:noFill/>
        </p:spPr>
        <p:txBody>
          <a:bodyPr wrap="square" rtlCol="0">
            <a:spAutoFit/>
          </a:bodyPr>
          <a:lstStyle/>
          <a:p>
            <a:r>
              <a:rPr lang="de-DE" sz="1600" u="sng" dirty="0"/>
              <a:t>Frage</a:t>
            </a:r>
            <a:r>
              <a:rPr lang="de-DE" sz="1600" dirty="0"/>
              <a:t>: </a:t>
            </a:r>
            <a:r>
              <a:rPr lang="de-DE" sz="1700" i="1" dirty="0"/>
              <a:t>Wo ist hier Gott?</a:t>
            </a:r>
          </a:p>
        </p:txBody>
      </p:sp>
      <p:sp>
        <p:nvSpPr>
          <p:cNvPr id="11" name="Textfeld 10">
            <a:extLst>
              <a:ext uri="{FF2B5EF4-FFF2-40B4-BE49-F238E27FC236}">
                <a16:creationId xmlns:a16="http://schemas.microsoft.com/office/drawing/2014/main" id="{AC781CB1-253C-FAE0-9EFE-B35C5C9370A0}"/>
              </a:ext>
            </a:extLst>
          </p:cNvPr>
          <p:cNvSpPr txBox="1"/>
          <p:nvPr/>
        </p:nvSpPr>
        <p:spPr>
          <a:xfrm>
            <a:off x="309438" y="4257981"/>
            <a:ext cx="5343837" cy="1569660"/>
          </a:xfrm>
          <a:prstGeom prst="rect">
            <a:avLst/>
          </a:prstGeom>
          <a:noFill/>
        </p:spPr>
        <p:txBody>
          <a:bodyPr wrap="square">
            <a:spAutoFit/>
          </a:bodyPr>
          <a:lstStyle/>
          <a:p>
            <a:r>
              <a:rPr lang="de-DE" sz="1600" kern="100" dirty="0">
                <a:latin typeface="Calibri" panose="020F0502020204030204" pitchFamily="34" charset="0"/>
                <a:ea typeface="Calibri" panose="020F0502020204030204" pitchFamily="34" charset="0"/>
                <a:cs typeface="Times New Roman" panose="02020603050405020304" pitchFamily="18" charset="0"/>
              </a:rPr>
              <a:t>W</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enn es </a:t>
            </a:r>
            <a:r>
              <a:rPr lang="de-DE" sz="1600" kern="100" dirty="0">
                <a:latin typeface="Calibri" panose="020F0502020204030204" pitchFamily="34" charset="0"/>
                <a:ea typeface="Calibri" panose="020F0502020204030204" pitchFamily="34" charset="0"/>
                <a:cs typeface="Times New Roman" panose="02020603050405020304" pitchFamily="18" charset="0"/>
              </a:rPr>
              <a:t>i</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n den mindestens 200.000 Jahren der Menschheit die verschiedensten Religionen gab, </a:t>
            </a:r>
            <a:br>
              <a:rPr lang="de-DE"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latin typeface="Calibri" panose="020F0502020204030204" pitchFamily="34" charset="0"/>
                <a:ea typeface="Calibri" panose="020F0502020204030204" pitchFamily="34" charset="0"/>
                <a:cs typeface="Times New Roman" panose="02020603050405020304" pitchFamily="18" charset="0"/>
              </a:rPr>
              <a:t>&gt;</a:t>
            </a: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sollte Gott dann nur in den letzten 3-2000 Jahren die</a:t>
            </a:r>
            <a:br>
              <a:rPr lang="de-DE"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Juden und Christen gesucht und sich nur in ihnen offenbart </a:t>
            </a:r>
            <a:br>
              <a:rPr lang="de-DE"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haben und die sonstige Geschichte der Menschheit und </a:t>
            </a:r>
            <a:br>
              <a:rPr lang="de-DE" sz="1600" kern="100" dirty="0">
                <a:effectLst/>
                <a:latin typeface="Calibri" panose="020F0502020204030204" pitchFamily="34" charset="0"/>
                <a:ea typeface="Calibri" panose="020F0502020204030204" pitchFamily="34" charset="0"/>
                <a:cs typeface="Times New Roman" panose="02020603050405020304" pitchFamily="18" charset="0"/>
              </a:rPr>
            </a:br>
            <a:r>
              <a:rPr lang="de-DE" sz="1600" kern="100" dirty="0">
                <a:effectLst/>
                <a:latin typeface="Calibri" panose="020F0502020204030204" pitchFamily="34" charset="0"/>
                <a:ea typeface="Calibri" panose="020F0502020204030204" pitchFamily="34" charset="0"/>
                <a:cs typeface="Times New Roman" panose="02020603050405020304" pitchFamily="18" charset="0"/>
              </a:rPr>
              <a:t>   ihre Religionen negiert haben?</a:t>
            </a:r>
          </a:p>
        </p:txBody>
      </p:sp>
      <p:sp>
        <p:nvSpPr>
          <p:cNvPr id="10" name="Textfeld 9">
            <a:extLst>
              <a:ext uri="{FF2B5EF4-FFF2-40B4-BE49-F238E27FC236}">
                <a16:creationId xmlns:a16="http://schemas.microsoft.com/office/drawing/2014/main" id="{D4557879-F8DF-B610-2CE1-D0E049444228}"/>
              </a:ext>
            </a:extLst>
          </p:cNvPr>
          <p:cNvSpPr txBox="1"/>
          <p:nvPr/>
        </p:nvSpPr>
        <p:spPr>
          <a:xfrm>
            <a:off x="8174605" y="743433"/>
            <a:ext cx="681487" cy="307777"/>
          </a:xfrm>
          <a:prstGeom prst="rect">
            <a:avLst/>
          </a:prstGeom>
          <a:noFill/>
        </p:spPr>
        <p:txBody>
          <a:bodyPr wrap="square" rtlCol="0">
            <a:spAutoFit/>
          </a:bodyPr>
          <a:lstStyle/>
          <a:p>
            <a:pPr algn="ctr"/>
            <a:r>
              <a:rPr lang="de-DE" sz="1400" dirty="0"/>
              <a:t>Jesus</a:t>
            </a:r>
          </a:p>
        </p:txBody>
      </p:sp>
      <p:cxnSp>
        <p:nvCxnSpPr>
          <p:cNvPr id="13" name="Gerade Verbindung mit Pfeil 12">
            <a:extLst>
              <a:ext uri="{FF2B5EF4-FFF2-40B4-BE49-F238E27FC236}">
                <a16:creationId xmlns:a16="http://schemas.microsoft.com/office/drawing/2014/main" id="{1DB7CF8B-D4F8-C9F0-4B2B-F364782F3512}"/>
              </a:ext>
            </a:extLst>
          </p:cNvPr>
          <p:cNvCxnSpPr>
            <a:cxnSpLocks/>
          </p:cNvCxnSpPr>
          <p:nvPr/>
        </p:nvCxnSpPr>
        <p:spPr>
          <a:xfrm>
            <a:off x="8515349" y="996933"/>
            <a:ext cx="162824" cy="695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5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P spid="3" grpId="0"/>
      <p:bldP spid="11"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988AC-47B1-67C8-E491-B84B91A0955E}"/>
              </a:ext>
            </a:extLst>
          </p:cNvPr>
          <p:cNvSpPr>
            <a:spLocks noGrp="1"/>
          </p:cNvSpPr>
          <p:nvPr>
            <p:ph type="title"/>
          </p:nvPr>
        </p:nvSpPr>
        <p:spPr>
          <a:xfrm>
            <a:off x="447494" y="156288"/>
            <a:ext cx="7886700" cy="480262"/>
          </a:xfrm>
        </p:spPr>
        <p:txBody>
          <a:bodyPr>
            <a:normAutofit/>
          </a:bodyPr>
          <a:lstStyle/>
          <a:p>
            <a:r>
              <a:rPr lang="de-DE" sz="1800" b="1" u="sng" dirty="0">
                <a:latin typeface="+mn-lt"/>
              </a:rPr>
              <a:t>Was ist Religion?</a:t>
            </a:r>
          </a:p>
        </p:txBody>
      </p:sp>
      <p:sp>
        <p:nvSpPr>
          <p:cNvPr id="4" name="Textfeld 3">
            <a:extLst>
              <a:ext uri="{FF2B5EF4-FFF2-40B4-BE49-F238E27FC236}">
                <a16:creationId xmlns:a16="http://schemas.microsoft.com/office/drawing/2014/main" id="{B823BB9F-6B33-B480-7021-F77EC79D4530}"/>
              </a:ext>
            </a:extLst>
          </p:cNvPr>
          <p:cNvSpPr txBox="1"/>
          <p:nvPr/>
        </p:nvSpPr>
        <p:spPr>
          <a:xfrm>
            <a:off x="462317" y="701839"/>
            <a:ext cx="4865298" cy="369332"/>
          </a:xfrm>
          <a:prstGeom prst="rect">
            <a:avLst/>
          </a:prstGeom>
          <a:noFill/>
        </p:spPr>
        <p:txBody>
          <a:bodyPr wrap="square" rtlCol="0">
            <a:spAutoFit/>
          </a:bodyPr>
          <a:lstStyle/>
          <a:p>
            <a:pPr marL="285750" indent="-285750">
              <a:buFont typeface="Wingdings" panose="05000000000000000000" pitchFamily="2" charset="2"/>
              <a:buChar char="§"/>
            </a:pPr>
            <a:r>
              <a:rPr lang="de-DE" dirty="0"/>
              <a:t>„</a:t>
            </a:r>
            <a:r>
              <a:rPr lang="de-DE" i="1" u="sng" dirty="0"/>
              <a:t>religio</a:t>
            </a:r>
            <a:r>
              <a:rPr lang="de-DE" dirty="0"/>
              <a:t>“:  Rückbindung in ein „Göttliches“ </a:t>
            </a:r>
          </a:p>
        </p:txBody>
      </p:sp>
      <p:sp>
        <p:nvSpPr>
          <p:cNvPr id="5" name="Textfeld 4">
            <a:extLst>
              <a:ext uri="{FF2B5EF4-FFF2-40B4-BE49-F238E27FC236}">
                <a16:creationId xmlns:a16="http://schemas.microsoft.com/office/drawing/2014/main" id="{E2557E40-70FC-EFA4-9C9B-D929C7C8B9A5}"/>
              </a:ext>
            </a:extLst>
          </p:cNvPr>
          <p:cNvSpPr txBox="1"/>
          <p:nvPr/>
        </p:nvSpPr>
        <p:spPr>
          <a:xfrm>
            <a:off x="462317" y="1112890"/>
            <a:ext cx="7721720" cy="646331"/>
          </a:xfrm>
          <a:prstGeom prst="rect">
            <a:avLst/>
          </a:prstGeom>
          <a:noFill/>
        </p:spPr>
        <p:txBody>
          <a:bodyPr wrap="square" rtlCol="0">
            <a:spAutoFit/>
          </a:bodyPr>
          <a:lstStyle/>
          <a:p>
            <a:pPr marL="285750" indent="-285750">
              <a:buFont typeface="Wingdings" panose="05000000000000000000" pitchFamily="2" charset="2"/>
              <a:buChar char="§"/>
            </a:pPr>
            <a:r>
              <a:rPr lang="de-DE" u="sng" dirty="0"/>
              <a:t>Transzendenz</a:t>
            </a:r>
            <a:r>
              <a:rPr lang="de-DE" dirty="0"/>
              <a:t>: was unseren Horizon überschreitet, rational nicht fassbar ist</a:t>
            </a:r>
            <a:br>
              <a:rPr lang="de-DE" dirty="0"/>
            </a:br>
            <a:r>
              <a:rPr lang="de-DE" dirty="0"/>
              <a:t>                          („</a:t>
            </a:r>
            <a:r>
              <a:rPr lang="de-DE" sz="1600" i="1" dirty="0"/>
              <a:t>Gotteserfahrungen</a:t>
            </a:r>
            <a:r>
              <a:rPr lang="de-DE" dirty="0"/>
              <a:t>“)</a:t>
            </a:r>
          </a:p>
        </p:txBody>
      </p:sp>
      <p:sp>
        <p:nvSpPr>
          <p:cNvPr id="6" name="Textfeld 5">
            <a:extLst>
              <a:ext uri="{FF2B5EF4-FFF2-40B4-BE49-F238E27FC236}">
                <a16:creationId xmlns:a16="http://schemas.microsoft.com/office/drawing/2014/main" id="{78440308-31DC-C8A6-D80F-469646CD159B}"/>
              </a:ext>
            </a:extLst>
          </p:cNvPr>
          <p:cNvSpPr txBox="1"/>
          <p:nvPr/>
        </p:nvSpPr>
        <p:spPr>
          <a:xfrm>
            <a:off x="447493" y="1739847"/>
            <a:ext cx="7652709" cy="369332"/>
          </a:xfrm>
          <a:prstGeom prst="rect">
            <a:avLst/>
          </a:prstGeom>
          <a:noFill/>
        </p:spPr>
        <p:txBody>
          <a:bodyPr wrap="square" rtlCol="0">
            <a:spAutoFit/>
          </a:bodyPr>
          <a:lstStyle/>
          <a:p>
            <a:pPr marL="285750" indent="-285750">
              <a:buFont typeface="Wingdings" panose="05000000000000000000" pitchFamily="2" charset="2"/>
              <a:buChar char="§"/>
            </a:pPr>
            <a:r>
              <a:rPr lang="de-DE" u="sng" dirty="0"/>
              <a:t>Spiritualität</a:t>
            </a:r>
            <a:r>
              <a:rPr lang="de-DE" dirty="0"/>
              <a:t>: Empfänglichkeit für transzendente Erfahrungen</a:t>
            </a:r>
          </a:p>
        </p:txBody>
      </p:sp>
      <p:sp>
        <p:nvSpPr>
          <p:cNvPr id="7" name="Textfeld 6">
            <a:extLst>
              <a:ext uri="{FF2B5EF4-FFF2-40B4-BE49-F238E27FC236}">
                <a16:creationId xmlns:a16="http://schemas.microsoft.com/office/drawing/2014/main" id="{3D04CA37-1886-2276-BE86-EBA4FAD1BDE0}"/>
              </a:ext>
            </a:extLst>
          </p:cNvPr>
          <p:cNvSpPr txBox="1"/>
          <p:nvPr/>
        </p:nvSpPr>
        <p:spPr>
          <a:xfrm>
            <a:off x="378482" y="2235561"/>
            <a:ext cx="7721720" cy="2308324"/>
          </a:xfrm>
          <a:prstGeom prst="rect">
            <a:avLst/>
          </a:prstGeom>
          <a:noFill/>
        </p:spPr>
        <p:txBody>
          <a:bodyPr wrap="square" rtlCol="0">
            <a:spAutoFit/>
          </a:bodyPr>
          <a:lstStyle/>
          <a:p>
            <a:pPr marL="285750" indent="-285750">
              <a:buFont typeface="Wingdings" panose="05000000000000000000" pitchFamily="2" charset="2"/>
              <a:buChar char="Ø"/>
            </a:pPr>
            <a:r>
              <a:rPr lang="de-DE" dirty="0"/>
              <a:t>Rudolf Otto umschreibt </a:t>
            </a:r>
            <a:r>
              <a:rPr lang="de-DE" b="1" dirty="0"/>
              <a:t>religiöse Urerfahrungen </a:t>
            </a:r>
            <a:r>
              <a:rPr lang="de-DE" dirty="0"/>
              <a:t>als Begegnung mit einem</a:t>
            </a:r>
          </a:p>
          <a:p>
            <a:pPr marL="266700"/>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Heiligen</a:t>
            </a:r>
            <a:r>
              <a:rPr lang="de-DE" sz="1800" dirty="0">
                <a:effectLst/>
                <a:latin typeface="Calibri" panose="020F0502020204030204" pitchFamily="34" charset="0"/>
                <a:ea typeface="Calibri" panose="020F0502020204030204" pitchFamily="34" charset="0"/>
                <a:cs typeface="Times New Roman" panose="02020603050405020304" pitchFamily="18" charset="0"/>
              </a:rPr>
              <a:t>“, Ehrfurchtgebietendes, Heiles und Heilendes;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einem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Numinosum</a:t>
            </a:r>
            <a:r>
              <a:rPr lang="de-DE" sz="1800" dirty="0">
                <a:effectLst/>
                <a:latin typeface="Calibri" panose="020F0502020204030204" pitchFamily="34" charset="0"/>
                <a:ea typeface="Calibri" panose="020F0502020204030204" pitchFamily="34" charset="0"/>
                <a:cs typeface="Times New Roman" panose="02020603050405020304" pitchFamily="18" charset="0"/>
              </a:rPr>
              <a:t>“, rätselhaft, gestaltlos;</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einem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Mysterium</a:t>
            </a:r>
            <a:r>
              <a:rPr lang="de-DE" sz="1800" dirty="0">
                <a:effectLst/>
                <a:latin typeface="Calibri" panose="020F0502020204030204" pitchFamily="34" charset="0"/>
                <a:ea typeface="Calibri" panose="020F0502020204030204" pitchFamily="34" charset="0"/>
                <a:cs typeface="Times New Roman" panose="02020603050405020304" pitchFamily="18" charset="0"/>
              </a:rPr>
              <a:t>“, das geheimnisvolle nicht erklärbare</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Transzendente;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als ein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Tremendum</a:t>
            </a:r>
            <a:r>
              <a:rPr lang="de-DE" sz="1800" dirty="0">
                <a:effectLst/>
                <a:latin typeface="Calibri" panose="020F0502020204030204" pitchFamily="34" charset="0"/>
                <a:ea typeface="Calibri" panose="020F0502020204030204" pitchFamily="34" charset="0"/>
                <a:cs typeface="Times New Roman" panose="02020603050405020304" pitchFamily="18" charset="0"/>
              </a:rPr>
              <a:t>“, ein Erschütterndes und zu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Fürchtendes;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als ein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Faszinosum</a:t>
            </a:r>
            <a:r>
              <a:rPr lang="de-DE" sz="1800" dirty="0">
                <a:effectLst/>
                <a:latin typeface="Calibri" panose="020F0502020204030204" pitchFamily="34" charset="0"/>
                <a:ea typeface="Calibri" panose="020F0502020204030204" pitchFamily="34" charset="0"/>
                <a:cs typeface="Times New Roman" panose="02020603050405020304" pitchFamily="18" charset="0"/>
              </a:rPr>
              <a:t>“, ein Faszinierendes, Beglückendes. </a:t>
            </a:r>
            <a:r>
              <a:rPr lang="de-DE" dirty="0"/>
              <a:t> </a:t>
            </a:r>
          </a:p>
        </p:txBody>
      </p:sp>
      <p:sp>
        <p:nvSpPr>
          <p:cNvPr id="11" name="Textfeld 10">
            <a:extLst>
              <a:ext uri="{FF2B5EF4-FFF2-40B4-BE49-F238E27FC236}">
                <a16:creationId xmlns:a16="http://schemas.microsoft.com/office/drawing/2014/main" id="{E4EDE343-A650-DBD4-0BE4-F26B80E4AEB9}"/>
              </a:ext>
            </a:extLst>
          </p:cNvPr>
          <p:cNvSpPr txBox="1"/>
          <p:nvPr/>
        </p:nvSpPr>
        <p:spPr>
          <a:xfrm>
            <a:off x="465422" y="4821780"/>
            <a:ext cx="6164114"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a:t>Der häufigste Ort religiöser Urerfahrungen sind die </a:t>
            </a:r>
            <a:r>
              <a:rPr lang="de-DE" u="sng" dirty="0"/>
              <a:t>Natur</a:t>
            </a:r>
            <a:r>
              <a:rPr lang="de-DE" dirty="0"/>
              <a:t>, </a:t>
            </a:r>
            <a:br>
              <a:rPr lang="de-DE" dirty="0"/>
            </a:br>
            <a:r>
              <a:rPr lang="de-DE" dirty="0"/>
              <a:t>Berge, Wüsten…</a:t>
            </a:r>
            <a:br>
              <a:rPr lang="de-DE" dirty="0"/>
            </a:br>
            <a:r>
              <a:rPr lang="de-DE" dirty="0"/>
              <a:t>meist in Einsamkeit, auch im Fasten…</a:t>
            </a:r>
          </a:p>
        </p:txBody>
      </p:sp>
      <p:pic>
        <p:nvPicPr>
          <p:cNvPr id="12" name="Picture 2" descr="C:\Users\Winkelmann\Documents\Daten\Winkelmann-Bilder\Grafiken\Meditation\Medit1.jpg">
            <a:extLst>
              <a:ext uri="{FF2B5EF4-FFF2-40B4-BE49-F238E27FC236}">
                <a16:creationId xmlns:a16="http://schemas.microsoft.com/office/drawing/2014/main" id="{6E4DF3B2-14D8-C9ED-615C-426F9AEFD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5586" y="2670612"/>
            <a:ext cx="1936097" cy="3342702"/>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9A3714C2-063B-9196-9697-2E913CA92453}"/>
              </a:ext>
            </a:extLst>
          </p:cNvPr>
          <p:cNvSpPr>
            <a:spLocks noGrp="1"/>
          </p:cNvSpPr>
          <p:nvPr>
            <p:ph type="sldNum" sz="quarter" idx="12"/>
          </p:nvPr>
        </p:nvSpPr>
        <p:spPr/>
        <p:txBody>
          <a:bodyPr/>
          <a:lstStyle/>
          <a:p>
            <a:fld id="{639A7054-7072-414D-A7D5-9242A545E85F}" type="slidenum">
              <a:rPr lang="de-DE" smtClean="0"/>
              <a:t>6</a:t>
            </a:fld>
            <a:endParaRPr lang="de-DE" dirty="0"/>
          </a:p>
        </p:txBody>
      </p:sp>
    </p:spTree>
    <p:extLst>
      <p:ext uri="{BB962C8B-B14F-4D97-AF65-F5344CB8AC3E}">
        <p14:creationId xmlns:p14="http://schemas.microsoft.com/office/powerpoint/2010/main" val="13680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B3A98-795F-6842-E91E-B33AA56A870F}"/>
              </a:ext>
            </a:extLst>
          </p:cNvPr>
          <p:cNvSpPr>
            <a:spLocks noGrp="1"/>
          </p:cNvSpPr>
          <p:nvPr>
            <p:ph type="title"/>
          </p:nvPr>
        </p:nvSpPr>
        <p:spPr>
          <a:xfrm>
            <a:off x="290871" y="342312"/>
            <a:ext cx="7886700" cy="566438"/>
          </a:xfrm>
        </p:spPr>
        <p:txBody>
          <a:bodyPr>
            <a:normAutofit/>
          </a:bodyPr>
          <a:lstStyle/>
          <a:p>
            <a:r>
              <a:rPr lang="de-DE" sz="1800" b="1" u="sng" dirty="0">
                <a:latin typeface="+mn-lt"/>
              </a:rPr>
              <a:t>Spirituelle Grunderfahrungen</a:t>
            </a:r>
          </a:p>
        </p:txBody>
      </p:sp>
      <p:sp>
        <p:nvSpPr>
          <p:cNvPr id="8" name="Textfeld 7">
            <a:extLst>
              <a:ext uri="{FF2B5EF4-FFF2-40B4-BE49-F238E27FC236}">
                <a16:creationId xmlns:a16="http://schemas.microsoft.com/office/drawing/2014/main" id="{6A179D6A-BD9B-EB2B-9BCA-34C851FE7B77}"/>
              </a:ext>
            </a:extLst>
          </p:cNvPr>
          <p:cNvSpPr txBox="1"/>
          <p:nvPr/>
        </p:nvSpPr>
        <p:spPr>
          <a:xfrm>
            <a:off x="290871" y="970506"/>
            <a:ext cx="8562257" cy="1754326"/>
          </a:xfrm>
          <a:prstGeom prst="rect">
            <a:avLst/>
          </a:prstGeom>
          <a:noFill/>
        </p:spPr>
        <p:txBody>
          <a:bodyPr wrap="square" rtlCol="0">
            <a:spAutoFit/>
          </a:bodyPr>
          <a:lstStyle/>
          <a:p>
            <a:pPr marL="285750" indent="-285750">
              <a:buFont typeface="Wingdings" panose="05000000000000000000" pitchFamily="2" charset="2"/>
              <a:buChar char="Ø"/>
            </a:pPr>
            <a:r>
              <a:rPr lang="de-DE" dirty="0"/>
              <a:t>Der Mensch erlebt häufig </a:t>
            </a:r>
            <a:r>
              <a:rPr lang="de-DE" b="1" dirty="0"/>
              <a:t>spirituelle Grunderfahrungen</a:t>
            </a:r>
            <a:r>
              <a:rPr lang="de-DE" dirty="0"/>
              <a:t>: </a:t>
            </a:r>
          </a:p>
          <a:p>
            <a:pPr marL="266700"/>
            <a:r>
              <a:rPr lang="de-DE" sz="1800" dirty="0">
                <a:effectLst/>
                <a:latin typeface="Calibri" panose="020F0502020204030204" pitchFamily="34" charset="0"/>
                <a:ea typeface="Calibri" panose="020F0502020204030204" pitchFamily="34" charset="0"/>
                <a:cs typeface="Times New Roman" panose="02020603050405020304" pitchFamily="18" charset="0"/>
              </a:rPr>
              <a:t>- dass er sich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im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Innersten zu tiefst angerührt </a:t>
            </a:r>
            <a:r>
              <a:rPr lang="de-DE" sz="1800" dirty="0">
                <a:effectLst/>
                <a:latin typeface="Calibri" panose="020F0502020204030204" pitchFamily="34" charset="0"/>
                <a:ea typeface="Calibri" panose="020F0502020204030204" pitchFamily="34" charset="0"/>
                <a:cs typeface="Times New Roman" panose="02020603050405020304" pitchFamily="18" charset="0"/>
              </a:rPr>
              <a:t>fühlt, das mehr ist als er selbst,</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dass er sich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gehalten, getragen, geliebt </a:t>
            </a:r>
            <a:r>
              <a:rPr lang="de-DE" sz="1800" dirty="0">
                <a:effectLst/>
                <a:latin typeface="Calibri" panose="020F0502020204030204" pitchFamily="34" charset="0"/>
                <a:ea typeface="Calibri" panose="020F0502020204030204" pitchFamily="34" charset="0"/>
                <a:cs typeface="Times New Roman" panose="02020603050405020304" pitchFamily="18" charset="0"/>
              </a:rPr>
              <a:t>fühlt über das Zwischenmenschliche hinaus, </a:t>
            </a:r>
          </a:p>
          <a:p>
            <a:pPr marL="266700"/>
            <a:r>
              <a:rPr lang="de-DE" sz="1800" dirty="0">
                <a:effectLst/>
                <a:latin typeface="Calibri" panose="020F0502020204030204" pitchFamily="34" charset="0"/>
                <a:ea typeface="Calibri" panose="020F0502020204030204" pitchFamily="34" charset="0"/>
                <a:cs typeface="Times New Roman" panose="02020603050405020304" pitchFamily="18" charset="0"/>
              </a:rPr>
              <a:t>- dass ihm plötzlich eine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Inspiration, Einsicht, Erk</a:t>
            </a:r>
            <a:r>
              <a:rPr lang="de-DE" sz="1800" b="1" dirty="0">
                <a:effectLst/>
                <a:latin typeface="Calibri" panose="020F0502020204030204" pitchFamily="34" charset="0"/>
                <a:ea typeface="Calibri" panose="020F0502020204030204" pitchFamily="34" charset="0"/>
                <a:cs typeface="Times New Roman" panose="02020603050405020304" pitchFamily="18" charset="0"/>
              </a:rPr>
              <a:t>enntnis </a:t>
            </a:r>
            <a:r>
              <a:rPr lang="de-DE" sz="1800" dirty="0">
                <a:effectLst/>
                <a:latin typeface="Calibri" panose="020F0502020204030204" pitchFamily="34" charset="0"/>
                <a:ea typeface="Calibri" panose="020F0502020204030204" pitchFamily="34" charset="0"/>
                <a:cs typeface="Times New Roman" panose="02020603050405020304" pitchFamily="18" charset="0"/>
              </a:rPr>
              <a:t>aufleuchtet, </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266700"/>
            <a:r>
              <a:rPr lang="de-DE" sz="1800" dirty="0">
                <a:effectLst/>
                <a:latin typeface="Calibri" panose="020F0502020204030204" pitchFamily="34" charset="0"/>
                <a:ea typeface="Calibri" panose="020F0502020204030204" pitchFamily="34" charset="0"/>
                <a:cs typeface="Times New Roman" panose="02020603050405020304" pitchFamily="18" charset="0"/>
              </a:rPr>
              <a:t>- dass er sich plötzlich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eins fühlt mit allem</a:t>
            </a:r>
            <a:r>
              <a:rPr lang="de-DE" sz="1800" dirty="0">
                <a:effectLst/>
                <a:latin typeface="Calibri" panose="020F0502020204030204" pitchFamily="34" charset="0"/>
                <a:ea typeface="Calibri" panose="020F0502020204030204" pitchFamily="34" charset="0"/>
                <a:cs typeface="Times New Roman" panose="02020603050405020304" pitchFamily="18" charset="0"/>
              </a:rPr>
              <a:t>, dem Kosmos, der Natur, allen Menschen,</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dass ihn ein </a:t>
            </a:r>
            <a:r>
              <a:rPr lang="de-DE" sz="1800" b="1" i="1" dirty="0">
                <a:effectLst/>
                <a:latin typeface="Calibri" panose="020F0502020204030204" pitchFamily="34" charset="0"/>
                <a:ea typeface="Calibri" panose="020F0502020204030204" pitchFamily="34" charset="0"/>
                <a:cs typeface="Times New Roman" panose="02020603050405020304" pitchFamily="18" charset="0"/>
              </a:rPr>
              <a:t>Erschreckendes ergreift</a:t>
            </a:r>
            <a:r>
              <a:rPr lang="de-DE" sz="1800" dirty="0">
                <a:effectLst/>
                <a:latin typeface="Calibri" panose="020F0502020204030204" pitchFamily="34" charset="0"/>
                <a:ea typeface="Calibri" panose="020F0502020204030204" pitchFamily="34" charset="0"/>
                <a:cs typeface="Times New Roman" panose="02020603050405020304" pitchFamily="18" charset="0"/>
              </a:rPr>
              <a:t>, eine Unruhe, eine notwendige Änderung.</a:t>
            </a:r>
            <a:endParaRPr lang="de-DE" dirty="0"/>
          </a:p>
        </p:txBody>
      </p:sp>
      <p:sp>
        <p:nvSpPr>
          <p:cNvPr id="9" name="Textfeld 8">
            <a:extLst>
              <a:ext uri="{FF2B5EF4-FFF2-40B4-BE49-F238E27FC236}">
                <a16:creationId xmlns:a16="http://schemas.microsoft.com/office/drawing/2014/main" id="{ADA959AD-4364-7BEC-199C-8BB8CBDEADB0}"/>
              </a:ext>
            </a:extLst>
          </p:cNvPr>
          <p:cNvSpPr txBox="1"/>
          <p:nvPr/>
        </p:nvSpPr>
        <p:spPr>
          <a:xfrm>
            <a:off x="290872" y="3044275"/>
            <a:ext cx="4281128" cy="1477328"/>
          </a:xfrm>
          <a:prstGeom prst="rect">
            <a:avLst/>
          </a:prstGeom>
          <a:noFill/>
        </p:spPr>
        <p:txBody>
          <a:bodyPr wrap="square" rtlCol="0">
            <a:spAutoFit/>
          </a:bodyPr>
          <a:lstStyle/>
          <a:p>
            <a:pPr marL="285750" indent="-285750">
              <a:buFont typeface="Wingdings" panose="05000000000000000000" pitchFamily="2" charset="2"/>
              <a:buChar char="§"/>
            </a:pPr>
            <a:r>
              <a:rPr lang="de-DE" dirty="0"/>
              <a:t>Diese Urerfahrungen gib es in allen Religionen, </a:t>
            </a:r>
            <a:br>
              <a:rPr lang="de-DE" dirty="0"/>
            </a:br>
            <a:r>
              <a:rPr lang="de-DE" dirty="0"/>
              <a:t>bei vielen Menschen, </a:t>
            </a:r>
            <a:br>
              <a:rPr lang="de-DE" dirty="0"/>
            </a:br>
            <a:r>
              <a:rPr lang="de-DE" dirty="0"/>
              <a:t>auch bei entkirchlichten, „atheistischen“ Menschen.</a:t>
            </a:r>
          </a:p>
        </p:txBody>
      </p:sp>
      <p:sp>
        <p:nvSpPr>
          <p:cNvPr id="4" name="Textfeld 3">
            <a:extLst>
              <a:ext uri="{FF2B5EF4-FFF2-40B4-BE49-F238E27FC236}">
                <a16:creationId xmlns:a16="http://schemas.microsoft.com/office/drawing/2014/main" id="{12586C58-5562-4CD4-3BA0-071F9558CCAA}"/>
              </a:ext>
            </a:extLst>
          </p:cNvPr>
          <p:cNvSpPr txBox="1"/>
          <p:nvPr/>
        </p:nvSpPr>
        <p:spPr>
          <a:xfrm>
            <a:off x="290871" y="4645116"/>
            <a:ext cx="4155774" cy="1477328"/>
          </a:xfrm>
          <a:prstGeom prst="rect">
            <a:avLst/>
          </a:prstGeom>
          <a:noFill/>
        </p:spPr>
        <p:txBody>
          <a:bodyPr wrap="square">
            <a:spAutoFit/>
          </a:bodyPr>
          <a:lstStyle/>
          <a:p>
            <a:pPr marL="285750" indent="-285750">
              <a:buFont typeface="Wingdings" panose="05000000000000000000" pitchFamily="2" charset="2"/>
              <a:buChar char="§"/>
            </a:pPr>
            <a:r>
              <a:rPr lang="de-DE" dirty="0"/>
              <a:t>Sie können ganz schwach sein, kaum wahrnehmbar sein; </a:t>
            </a:r>
            <a:br>
              <a:rPr lang="de-DE" dirty="0"/>
            </a:br>
            <a:r>
              <a:rPr lang="de-DE" dirty="0"/>
              <a:t>sie können auch ganz stark und umwerfend sein, </a:t>
            </a:r>
            <a:br>
              <a:rPr lang="de-DE" dirty="0"/>
            </a:br>
            <a:r>
              <a:rPr lang="de-DE" dirty="0"/>
              <a:t>als Berufung erlebt werden.</a:t>
            </a:r>
          </a:p>
        </p:txBody>
      </p:sp>
      <p:pic>
        <p:nvPicPr>
          <p:cNvPr id="10" name="Grafik 9">
            <a:extLst>
              <a:ext uri="{FF2B5EF4-FFF2-40B4-BE49-F238E27FC236}">
                <a16:creationId xmlns:a16="http://schemas.microsoft.com/office/drawing/2014/main" id="{1A2C9318-89DE-AB92-F5EE-FD359BBF5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2922319"/>
            <a:ext cx="4155774" cy="2461461"/>
          </a:xfrm>
          <a:prstGeom prst="rect">
            <a:avLst/>
          </a:prstGeom>
          <a:ln>
            <a:solidFill>
              <a:srgbClr val="000000"/>
            </a:solidFill>
          </a:ln>
        </p:spPr>
      </p:pic>
      <p:sp>
        <p:nvSpPr>
          <p:cNvPr id="3" name="Foliennummernplatzhalter 2">
            <a:extLst>
              <a:ext uri="{FF2B5EF4-FFF2-40B4-BE49-F238E27FC236}">
                <a16:creationId xmlns:a16="http://schemas.microsoft.com/office/drawing/2014/main" id="{D02AE93A-F318-1BF1-EDC8-F71935840EE4}"/>
              </a:ext>
            </a:extLst>
          </p:cNvPr>
          <p:cNvSpPr>
            <a:spLocks noGrp="1"/>
          </p:cNvSpPr>
          <p:nvPr>
            <p:ph type="sldNum" sz="quarter" idx="12"/>
          </p:nvPr>
        </p:nvSpPr>
        <p:spPr/>
        <p:txBody>
          <a:bodyPr/>
          <a:lstStyle/>
          <a:p>
            <a:fld id="{639A7054-7072-414D-A7D5-9242A545E85F}" type="slidenum">
              <a:rPr lang="de-DE" smtClean="0"/>
              <a:t>7</a:t>
            </a:fld>
            <a:endParaRPr lang="de-DE" dirty="0"/>
          </a:p>
        </p:txBody>
      </p:sp>
    </p:spTree>
    <p:extLst>
      <p:ext uri="{BB962C8B-B14F-4D97-AF65-F5344CB8AC3E}">
        <p14:creationId xmlns:p14="http://schemas.microsoft.com/office/powerpoint/2010/main" val="17447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EAB2B-40B3-96CA-67F9-43B641343F91}"/>
              </a:ext>
            </a:extLst>
          </p:cNvPr>
          <p:cNvSpPr>
            <a:spLocks noGrp="1"/>
          </p:cNvSpPr>
          <p:nvPr>
            <p:ph type="title"/>
          </p:nvPr>
        </p:nvSpPr>
        <p:spPr>
          <a:xfrm>
            <a:off x="370936" y="189376"/>
            <a:ext cx="7886700" cy="552496"/>
          </a:xfrm>
        </p:spPr>
        <p:txBody>
          <a:bodyPr>
            <a:normAutofit/>
          </a:bodyPr>
          <a:lstStyle/>
          <a:p>
            <a:r>
              <a:rPr lang="de-DE" sz="1800" b="1" u="sng" dirty="0">
                <a:latin typeface="+mn-lt"/>
              </a:rPr>
              <a:t>Die Notwendigkeit und die Tragik der „Verstetigung“ religiöser Erfahrungen</a:t>
            </a:r>
          </a:p>
        </p:txBody>
      </p:sp>
      <p:sp>
        <p:nvSpPr>
          <p:cNvPr id="4" name="Textfeld 3">
            <a:extLst>
              <a:ext uri="{FF2B5EF4-FFF2-40B4-BE49-F238E27FC236}">
                <a16:creationId xmlns:a16="http://schemas.microsoft.com/office/drawing/2014/main" id="{B2666964-1FFC-FB57-72D3-200E6CAC1E26}"/>
              </a:ext>
            </a:extLst>
          </p:cNvPr>
          <p:cNvSpPr txBox="1"/>
          <p:nvPr/>
        </p:nvSpPr>
        <p:spPr>
          <a:xfrm>
            <a:off x="370936" y="2900642"/>
            <a:ext cx="8342821" cy="1754326"/>
          </a:xfrm>
          <a:prstGeom prst="rect">
            <a:avLst/>
          </a:prstGeom>
          <a:noFill/>
        </p:spPr>
        <p:txBody>
          <a:bodyPr wrap="square" rtlCol="0">
            <a:spAutoFit/>
          </a:bodyPr>
          <a:lstStyle/>
          <a:p>
            <a:pPr marL="285750" indent="-285750">
              <a:buFont typeface="Wingdings" panose="05000000000000000000" pitchFamily="2" charset="2"/>
              <a:buChar char="Ø"/>
            </a:pPr>
            <a:r>
              <a:rPr lang="de-DE" dirty="0"/>
              <a:t>Doch der Mensch will reflexhaft seine religiöse Erfahrung des Religiösen festhalten, „</a:t>
            </a:r>
            <a:r>
              <a:rPr lang="de-DE" b="1" dirty="0"/>
              <a:t>verstetigen</a:t>
            </a:r>
            <a:r>
              <a:rPr lang="de-DE" dirty="0"/>
              <a:t>“: </a:t>
            </a:r>
            <a:br>
              <a:rPr lang="de-DE" dirty="0"/>
            </a:br>
            <a:r>
              <a:rPr lang="de-DE" dirty="0"/>
              <a:t>- im Erzählen, in Begriffen, Bildern…</a:t>
            </a:r>
            <a:br>
              <a:rPr lang="de-DE" dirty="0"/>
            </a:br>
            <a:r>
              <a:rPr lang="de-DE" dirty="0"/>
              <a:t>- in Gemeinschaften…</a:t>
            </a:r>
            <a:br>
              <a:rPr lang="de-DE" dirty="0"/>
            </a:br>
            <a:r>
              <a:rPr lang="de-DE" dirty="0"/>
              <a:t>- in Riten, heiligen Orten, Tempeln, Kirchen…</a:t>
            </a:r>
            <a:br>
              <a:rPr lang="de-DE" dirty="0"/>
            </a:br>
            <a:r>
              <a:rPr lang="de-DE" dirty="0"/>
              <a:t>- Priestern, Gottesdiensten …</a:t>
            </a:r>
          </a:p>
        </p:txBody>
      </p:sp>
      <p:sp>
        <p:nvSpPr>
          <p:cNvPr id="5" name="Textfeld 4">
            <a:extLst>
              <a:ext uri="{FF2B5EF4-FFF2-40B4-BE49-F238E27FC236}">
                <a16:creationId xmlns:a16="http://schemas.microsoft.com/office/drawing/2014/main" id="{D1D6016F-A0F5-78EA-F8BB-2550DCF05103}"/>
              </a:ext>
            </a:extLst>
          </p:cNvPr>
          <p:cNvSpPr txBox="1"/>
          <p:nvPr/>
        </p:nvSpPr>
        <p:spPr>
          <a:xfrm>
            <a:off x="370936" y="721991"/>
            <a:ext cx="8190358" cy="1200329"/>
          </a:xfrm>
          <a:prstGeom prst="rect">
            <a:avLst/>
          </a:prstGeom>
          <a:noFill/>
        </p:spPr>
        <p:txBody>
          <a:bodyPr wrap="square" rtlCol="0">
            <a:spAutoFit/>
          </a:bodyPr>
          <a:lstStyle/>
          <a:p>
            <a:pPr marL="285750" indent="-285750">
              <a:buFont typeface="Wingdings" panose="05000000000000000000" pitchFamily="2" charset="2"/>
              <a:buChar char="Ø"/>
            </a:pPr>
            <a:r>
              <a:rPr lang="de-DE" dirty="0"/>
              <a:t>Die Urerfahrungen des Göttlichen bleiben auch im Erleben transzendent, </a:t>
            </a:r>
            <a:br>
              <a:rPr lang="de-DE" dirty="0"/>
            </a:br>
            <a:r>
              <a:rPr lang="de-DE" dirty="0"/>
              <a:t>können nicht gefasst, rational erklärt werden, nicht benannt, in Dogmen gefasst werden. </a:t>
            </a:r>
            <a:br>
              <a:rPr lang="de-DE" dirty="0"/>
            </a:br>
            <a:r>
              <a:rPr lang="de-DE" dirty="0"/>
              <a:t>So bald wir das versuchen, entzieht es sich uns, zerstören wir es.</a:t>
            </a:r>
          </a:p>
        </p:txBody>
      </p:sp>
      <p:sp>
        <p:nvSpPr>
          <p:cNvPr id="9" name="Textfeld 8">
            <a:extLst>
              <a:ext uri="{FF2B5EF4-FFF2-40B4-BE49-F238E27FC236}">
                <a16:creationId xmlns:a16="http://schemas.microsoft.com/office/drawing/2014/main" id="{995D124D-EB94-4891-73E4-C8631F5CBBB0}"/>
              </a:ext>
            </a:extLst>
          </p:cNvPr>
          <p:cNvSpPr txBox="1"/>
          <p:nvPr/>
        </p:nvSpPr>
        <p:spPr>
          <a:xfrm>
            <a:off x="370936" y="4654968"/>
            <a:ext cx="4864452" cy="1200329"/>
          </a:xfrm>
          <a:prstGeom prst="rect">
            <a:avLst/>
          </a:prstGeom>
          <a:noFill/>
        </p:spPr>
        <p:txBody>
          <a:bodyPr wrap="square">
            <a:spAutoFit/>
          </a:bodyPr>
          <a:lstStyle/>
          <a:p>
            <a:pPr marL="285750" indent="-285750">
              <a:buFont typeface="Wingdings" panose="05000000000000000000" pitchFamily="2" charset="2"/>
              <a:buChar char="Ø"/>
            </a:pPr>
            <a:r>
              <a:rPr lang="de-DE" dirty="0"/>
              <a:t>Das kann hilfreich sein, </a:t>
            </a:r>
            <a:br>
              <a:rPr lang="de-DE" dirty="0"/>
            </a:br>
            <a:r>
              <a:rPr lang="de-DE" dirty="0"/>
              <a:t>- wenn es zu eigenen spirituellen</a:t>
            </a:r>
            <a:br>
              <a:rPr lang="de-DE" dirty="0"/>
            </a:br>
            <a:r>
              <a:rPr lang="de-DE" dirty="0"/>
              <a:t>  Erfahrungen führt und passende Begriffe und </a:t>
            </a:r>
            <a:br>
              <a:rPr lang="de-DE" dirty="0"/>
            </a:br>
            <a:r>
              <a:rPr lang="de-DE" dirty="0"/>
              <a:t>  Bilder der jeweiligen Zeit aufnimmt; </a:t>
            </a:r>
          </a:p>
        </p:txBody>
      </p:sp>
      <p:pic>
        <p:nvPicPr>
          <p:cNvPr id="3" name="Picture 2" descr="C:\Users\Winkelmann\Documents\Daten\Winkelmann-Bilder\Grafiken\Christliches\Passah.jpg">
            <a:extLst>
              <a:ext uri="{FF2B5EF4-FFF2-40B4-BE49-F238E27FC236}">
                <a16:creationId xmlns:a16="http://schemas.microsoft.com/office/drawing/2014/main" id="{C829AC45-7F12-FBDB-FADF-1FA97FB85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738" y="3429000"/>
            <a:ext cx="3639670" cy="207345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2705A8F-D929-E517-6D37-06820E736133}"/>
              </a:ext>
            </a:extLst>
          </p:cNvPr>
          <p:cNvSpPr txBox="1"/>
          <p:nvPr/>
        </p:nvSpPr>
        <p:spPr>
          <a:xfrm>
            <a:off x="370936" y="1876153"/>
            <a:ext cx="8271040" cy="646331"/>
          </a:xfrm>
          <a:prstGeom prst="rect">
            <a:avLst/>
          </a:prstGeom>
          <a:noFill/>
        </p:spPr>
        <p:txBody>
          <a:bodyPr wrap="square">
            <a:spAutoFit/>
          </a:bodyPr>
          <a:lstStyle/>
          <a:p>
            <a:pPr marL="268288" indent="-268288">
              <a:buFont typeface="Wingdings" panose="05000000000000000000" pitchFamily="2" charset="2"/>
              <a:buChar char="Ø"/>
            </a:pPr>
            <a:r>
              <a:rPr lang="de-DE" dirty="0"/>
              <a:t>Darum das </a:t>
            </a:r>
            <a:r>
              <a:rPr lang="de-DE" b="1" u="sng" dirty="0"/>
              <a:t>Bilderverbot</a:t>
            </a:r>
            <a:r>
              <a:rPr lang="de-DE" dirty="0"/>
              <a:t> der Bibel, des Islam, des Buddhismus, der Mystik...</a:t>
            </a:r>
          </a:p>
          <a:p>
            <a:pPr marL="449263" indent="-182563">
              <a:buFont typeface="Wingdings" panose="05000000000000000000" pitchFamily="2" charset="2"/>
              <a:buChar char="§"/>
            </a:pPr>
            <a:r>
              <a:rPr lang="de-DE" dirty="0"/>
              <a:t>Das </a:t>
            </a:r>
            <a:r>
              <a:rPr lang="de-DE" u="sng" dirty="0"/>
              <a:t>Namensverbot</a:t>
            </a:r>
            <a:r>
              <a:rPr lang="de-DE" dirty="0"/>
              <a:t> im AT: Gottes Name ist Entzug: „</a:t>
            </a:r>
            <a:r>
              <a:rPr lang="de-DE" i="1" dirty="0"/>
              <a:t>Ich bin, der ich sein werde</a:t>
            </a:r>
            <a:r>
              <a:rPr lang="de-DE" dirty="0"/>
              <a:t>.“</a:t>
            </a:r>
          </a:p>
        </p:txBody>
      </p:sp>
      <p:sp>
        <p:nvSpPr>
          <p:cNvPr id="8" name="Textfeld 7">
            <a:extLst>
              <a:ext uri="{FF2B5EF4-FFF2-40B4-BE49-F238E27FC236}">
                <a16:creationId xmlns:a16="http://schemas.microsoft.com/office/drawing/2014/main" id="{78AE1AB2-8B94-F328-1052-A80674C1DF08}"/>
              </a:ext>
            </a:extLst>
          </p:cNvPr>
          <p:cNvSpPr txBox="1"/>
          <p:nvPr/>
        </p:nvSpPr>
        <p:spPr>
          <a:xfrm>
            <a:off x="370936" y="5892110"/>
            <a:ext cx="7888942"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a:t>wenn es Menschen nicht in feste Bilder, Begriffe, Dogmen einengen, festlegen!</a:t>
            </a:r>
          </a:p>
        </p:txBody>
      </p:sp>
      <p:sp>
        <p:nvSpPr>
          <p:cNvPr id="10" name="Textfeld 9">
            <a:extLst>
              <a:ext uri="{FF2B5EF4-FFF2-40B4-BE49-F238E27FC236}">
                <a16:creationId xmlns:a16="http://schemas.microsoft.com/office/drawing/2014/main" id="{6D22D16A-D74C-ADDB-978B-950EDC2CF974}"/>
              </a:ext>
            </a:extLst>
          </p:cNvPr>
          <p:cNvSpPr txBox="1"/>
          <p:nvPr/>
        </p:nvSpPr>
        <p:spPr>
          <a:xfrm>
            <a:off x="370936" y="2450678"/>
            <a:ext cx="8050369" cy="369332"/>
          </a:xfrm>
          <a:prstGeom prst="rect">
            <a:avLst/>
          </a:prstGeom>
          <a:noFill/>
        </p:spPr>
        <p:txBody>
          <a:bodyPr wrap="square">
            <a:spAutoFit/>
          </a:bodyPr>
          <a:lstStyle/>
          <a:p>
            <a:pPr marL="449263" indent="-182563">
              <a:buFont typeface="Wingdings" panose="05000000000000000000" pitchFamily="2" charset="2"/>
              <a:buChar char="§"/>
            </a:pPr>
            <a:r>
              <a:rPr lang="de-DE" dirty="0"/>
              <a:t>Bonhoeffer: </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r>
              <a:rPr lang="de-DE" sz="1800" i="1" dirty="0">
                <a:effectLst/>
                <a:latin typeface="Calibri" panose="020F0502020204030204" pitchFamily="34" charset="0"/>
                <a:ea typeface="Calibri" panose="020F0502020204030204" pitchFamily="34" charset="0"/>
                <a:cs typeface="Times New Roman" panose="02020603050405020304" pitchFamily="18" charset="0"/>
              </a:rPr>
              <a:t>Einen Gott, den es gibt, gibt es nicht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sp>
        <p:nvSpPr>
          <p:cNvPr id="11" name="Foliennummernplatzhalter 10">
            <a:extLst>
              <a:ext uri="{FF2B5EF4-FFF2-40B4-BE49-F238E27FC236}">
                <a16:creationId xmlns:a16="http://schemas.microsoft.com/office/drawing/2014/main" id="{7725B127-433E-A151-0906-DF86B8EE5714}"/>
              </a:ext>
            </a:extLst>
          </p:cNvPr>
          <p:cNvSpPr>
            <a:spLocks noGrp="1"/>
          </p:cNvSpPr>
          <p:nvPr>
            <p:ph type="sldNum" sz="quarter" idx="12"/>
          </p:nvPr>
        </p:nvSpPr>
        <p:spPr/>
        <p:txBody>
          <a:bodyPr/>
          <a:lstStyle/>
          <a:p>
            <a:fld id="{639A7054-7072-414D-A7D5-9242A545E85F}" type="slidenum">
              <a:rPr lang="de-DE" smtClean="0"/>
              <a:t>8</a:t>
            </a:fld>
            <a:endParaRPr lang="de-DE" dirty="0"/>
          </a:p>
        </p:txBody>
      </p:sp>
    </p:spTree>
    <p:extLst>
      <p:ext uri="{BB962C8B-B14F-4D97-AF65-F5344CB8AC3E}">
        <p14:creationId xmlns:p14="http://schemas.microsoft.com/office/powerpoint/2010/main" val="243093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15F90-2D4F-9D9B-5DD7-BFA1A14E1A55}"/>
              </a:ext>
            </a:extLst>
          </p:cNvPr>
          <p:cNvSpPr>
            <a:spLocks noGrp="1"/>
          </p:cNvSpPr>
          <p:nvPr>
            <p:ph type="title"/>
          </p:nvPr>
        </p:nvSpPr>
        <p:spPr>
          <a:xfrm>
            <a:off x="361231" y="462618"/>
            <a:ext cx="7886700" cy="438907"/>
          </a:xfrm>
        </p:spPr>
        <p:txBody>
          <a:bodyPr>
            <a:normAutofit/>
          </a:bodyPr>
          <a:lstStyle/>
          <a:p>
            <a:r>
              <a:rPr lang="de-DE" sz="1800" b="1" u="sng" dirty="0">
                <a:latin typeface="+mn-lt"/>
              </a:rPr>
              <a:t>Der gottwidrige Alleinvertretungsanspruch der Religionen</a:t>
            </a:r>
          </a:p>
        </p:txBody>
      </p:sp>
      <p:sp>
        <p:nvSpPr>
          <p:cNvPr id="7" name="Textfeld 6">
            <a:extLst>
              <a:ext uri="{FF2B5EF4-FFF2-40B4-BE49-F238E27FC236}">
                <a16:creationId xmlns:a16="http://schemas.microsoft.com/office/drawing/2014/main" id="{FA13FB8D-7746-B65B-A37A-3F9A3CB7F4F0}"/>
              </a:ext>
            </a:extLst>
          </p:cNvPr>
          <p:cNvSpPr txBox="1"/>
          <p:nvPr/>
        </p:nvSpPr>
        <p:spPr>
          <a:xfrm>
            <a:off x="358265" y="1014862"/>
            <a:ext cx="8522898" cy="1138773"/>
          </a:xfrm>
          <a:prstGeom prst="rect">
            <a:avLst/>
          </a:prstGeom>
          <a:noFill/>
        </p:spPr>
        <p:txBody>
          <a:bodyPr wrap="square">
            <a:spAutoFit/>
          </a:bodyPr>
          <a:lstStyle/>
          <a:p>
            <a:pPr marL="285750" indent="-285750">
              <a:buFont typeface="Wingdings" panose="05000000000000000000" pitchFamily="2" charset="2"/>
              <a:buChar char="Ø"/>
            </a:pPr>
            <a:r>
              <a:rPr lang="de-DE" sz="1700" dirty="0"/>
              <a:t>In den Kirchen und Religionen kam es in </a:t>
            </a:r>
            <a:r>
              <a:rPr lang="de-DE" sz="1700" b="1" dirty="0"/>
              <a:t>Missachtung des Bilderverbotes:</a:t>
            </a:r>
            <a:br>
              <a:rPr lang="de-DE" sz="1700" b="1" dirty="0"/>
            </a:br>
            <a:r>
              <a:rPr lang="de-DE" sz="1700" dirty="0"/>
              <a:t>zu starren  Dogmenbildung, Hierarchien und zum </a:t>
            </a:r>
            <a:r>
              <a:rPr lang="de-DE" sz="1700" b="1" dirty="0"/>
              <a:t>Alleinvertretungsanspruch</a:t>
            </a:r>
            <a:r>
              <a:rPr lang="de-DE" sz="1700" dirty="0"/>
              <a:t>: </a:t>
            </a:r>
            <a:br>
              <a:rPr lang="de-DE" sz="1700" dirty="0"/>
            </a:br>
            <a:r>
              <a:rPr lang="de-DE" sz="1700" dirty="0"/>
              <a:t>„</a:t>
            </a:r>
            <a:r>
              <a:rPr lang="de-DE" sz="1700" i="1" dirty="0"/>
              <a:t>allein unsere Lehre und heiligen Handlungen sind richtig</a:t>
            </a:r>
            <a:r>
              <a:rPr lang="de-DE" sz="1700" dirty="0"/>
              <a:t>.“</a:t>
            </a:r>
            <a:br>
              <a:rPr lang="de-DE" sz="1700" dirty="0"/>
            </a:br>
            <a:r>
              <a:rPr lang="de-DE" sz="1700" dirty="0"/>
              <a:t>Wer sie ablehnt oder andere entwickelt, wird als „Ketzer“, „Häretiker“ diffamiert, bekämpft.</a:t>
            </a:r>
          </a:p>
        </p:txBody>
      </p:sp>
      <p:sp>
        <p:nvSpPr>
          <p:cNvPr id="11" name="Textfeld 10">
            <a:extLst>
              <a:ext uri="{FF2B5EF4-FFF2-40B4-BE49-F238E27FC236}">
                <a16:creationId xmlns:a16="http://schemas.microsoft.com/office/drawing/2014/main" id="{7C0B1056-B32B-389D-B4E6-1DF9B4111581}"/>
              </a:ext>
            </a:extLst>
          </p:cNvPr>
          <p:cNvSpPr txBox="1"/>
          <p:nvPr/>
        </p:nvSpPr>
        <p:spPr>
          <a:xfrm>
            <a:off x="271999" y="5330928"/>
            <a:ext cx="8427469" cy="877163"/>
          </a:xfrm>
          <a:prstGeom prst="rect">
            <a:avLst/>
          </a:prstGeom>
          <a:noFill/>
        </p:spPr>
        <p:txBody>
          <a:bodyPr wrap="square">
            <a:spAutoFit/>
          </a:bodyPr>
          <a:lstStyle/>
          <a:p>
            <a:pPr marL="285750" indent="-285750">
              <a:buFont typeface="Wingdings" panose="05000000000000000000" pitchFamily="2" charset="2"/>
              <a:buChar char="Ø"/>
            </a:pPr>
            <a:r>
              <a:rPr lang="de-DE" sz="1700" u="sng" dirty="0">
                <a:effectLst/>
                <a:latin typeface="Calibri" panose="020F0502020204030204" pitchFamily="34" charset="0"/>
                <a:ea typeface="Calibri" panose="020F0502020204030204" pitchFamily="34" charset="0"/>
                <a:cs typeface="Times New Roman" panose="02020603050405020304" pitchFamily="18" charset="0"/>
              </a:rPr>
              <a:t>Dali Lama </a:t>
            </a:r>
            <a:r>
              <a:rPr lang="de-DE" sz="1200" dirty="0">
                <a:effectLst/>
                <a:latin typeface="Calibri" panose="020F0502020204030204" pitchFamily="34" charset="0"/>
                <a:ea typeface="Calibri" panose="020F0502020204030204" pitchFamily="34" charset="0"/>
                <a:cs typeface="Times New Roman" panose="02020603050405020304" pitchFamily="18" charset="0"/>
              </a:rPr>
              <a:t>(2015</a:t>
            </a:r>
            <a:r>
              <a:rPr lang="de-DE" sz="1700" dirty="0">
                <a:effectLst/>
                <a:latin typeface="Calibri" panose="020F0502020204030204" pitchFamily="34" charset="0"/>
                <a:ea typeface="Calibri" panose="020F0502020204030204" pitchFamily="34" charset="0"/>
                <a:cs typeface="Times New Roman" panose="02020603050405020304" pitchFamily="18" charset="0"/>
              </a:rPr>
              <a:t>):</a:t>
            </a:r>
            <a:br>
              <a:rPr lang="de-DE" sz="1700" dirty="0">
                <a:effectLst/>
                <a:latin typeface="Calibri" panose="020F0502020204030204" pitchFamily="34" charset="0"/>
                <a:ea typeface="Calibri" panose="020F0502020204030204" pitchFamily="34" charset="0"/>
                <a:cs typeface="Times New Roman" panose="02020603050405020304" pitchFamily="18" charset="0"/>
              </a:rPr>
            </a:br>
            <a:r>
              <a:rPr lang="de-DE" sz="1700" dirty="0">
                <a:effectLst/>
                <a:latin typeface="Calibri" panose="020F0502020204030204" pitchFamily="34" charset="0"/>
                <a:ea typeface="Calibri" panose="020F0502020204030204" pitchFamily="34" charset="0"/>
                <a:cs typeface="Times New Roman" panose="02020603050405020304" pitchFamily="18" charset="0"/>
              </a:rPr>
              <a:t>„</a:t>
            </a:r>
            <a:r>
              <a:rPr lang="de-DE" sz="1700" i="1" dirty="0">
                <a:effectLst/>
                <a:latin typeface="Calibri" panose="020F0502020204030204" pitchFamily="34" charset="0"/>
                <a:ea typeface="Calibri" panose="020F0502020204030204" pitchFamily="34" charset="0"/>
                <a:cs typeface="Times New Roman" panose="02020603050405020304" pitchFamily="18" charset="0"/>
              </a:rPr>
              <a:t>Es wäre besser, wenn wir keine Religion mehr hätten. Alle Religionen bergen… ein Gewaltmonopol in sich. Deshalb brauchen wir eine säkulare Ethik jenseits aller Religionen.“</a:t>
            </a:r>
            <a:endParaRPr lang="de-DE"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01912EDA-022E-772C-CEE7-5DC8A50F2C5A}"/>
              </a:ext>
            </a:extLst>
          </p:cNvPr>
          <p:cNvSpPr txBox="1"/>
          <p:nvPr/>
        </p:nvSpPr>
        <p:spPr>
          <a:xfrm>
            <a:off x="358265" y="2266972"/>
            <a:ext cx="8427468" cy="615553"/>
          </a:xfrm>
          <a:prstGeom prst="rect">
            <a:avLst/>
          </a:prstGeom>
          <a:noFill/>
        </p:spPr>
        <p:txBody>
          <a:bodyPr wrap="square">
            <a:spAutoFit/>
          </a:bodyPr>
          <a:lstStyle/>
          <a:p>
            <a:pPr marL="285750" indent="-285750">
              <a:buFont typeface="Wingdings" panose="05000000000000000000" pitchFamily="2" charset="2"/>
              <a:buChar char="Ø"/>
            </a:pPr>
            <a:r>
              <a:rPr lang="de-DE" sz="1700" dirty="0"/>
              <a:t>Es kam und kommt zum Gegeneinander der Religionen, zur blutigen Verfolgung und Ausrottung der Andersgläubigen, zu den schlimmsten Religionskriegen der Menschheit.</a:t>
            </a:r>
          </a:p>
        </p:txBody>
      </p:sp>
      <p:pic>
        <p:nvPicPr>
          <p:cNvPr id="6" name="Picture 2">
            <a:extLst>
              <a:ext uri="{FF2B5EF4-FFF2-40B4-BE49-F238E27FC236}">
                <a16:creationId xmlns:a16="http://schemas.microsoft.com/office/drawing/2014/main" id="{C2825DDB-37A6-DA1A-D1D1-7F7088EA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73" y="3065158"/>
            <a:ext cx="3795367" cy="212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Winkelmann\Documents\Daten\Winkelmann-Bilder\Grafiken\Christliches\Ketzerverbrennug.jpg">
            <a:extLst>
              <a:ext uri="{FF2B5EF4-FFF2-40B4-BE49-F238E27FC236}">
                <a16:creationId xmlns:a16="http://schemas.microsoft.com/office/drawing/2014/main" id="{1AF84754-D184-B6D6-DC6C-67E70B242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555" y="3058533"/>
            <a:ext cx="3066935" cy="213203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6DC257A8-05C2-954F-0896-9AA0FDB95906}"/>
              </a:ext>
            </a:extLst>
          </p:cNvPr>
          <p:cNvSpPr txBox="1"/>
          <p:nvPr/>
        </p:nvSpPr>
        <p:spPr>
          <a:xfrm>
            <a:off x="7369968" y="4544234"/>
            <a:ext cx="1415765" cy="646331"/>
          </a:xfrm>
          <a:prstGeom prst="rect">
            <a:avLst/>
          </a:prstGeom>
          <a:noFill/>
          <a:ln>
            <a:solidFill>
              <a:srgbClr val="000000"/>
            </a:solidFill>
          </a:ln>
          <a:scene3d>
            <a:camera prst="orthographicFront">
              <a:rot lat="0" lon="0" rev="0"/>
            </a:camera>
            <a:lightRig rig="threePt" dir="t"/>
          </a:scene3d>
        </p:spPr>
        <p:txBody>
          <a:bodyPr wrap="square">
            <a:spAutoFit/>
          </a:bodyPr>
          <a:lstStyle/>
          <a:p>
            <a:r>
              <a:rPr lang="de-DE" sz="1200" i="1" dirty="0"/>
              <a:t>Ketzerverbrennung </a:t>
            </a:r>
            <a:r>
              <a:rPr lang="de-DE" sz="1200" b="1" i="1" dirty="0"/>
              <a:t>Giordano Bruno </a:t>
            </a:r>
            <a:r>
              <a:rPr lang="de-DE" sz="1200" i="1" dirty="0"/>
              <a:t>1600 in Rom</a:t>
            </a:r>
          </a:p>
        </p:txBody>
      </p:sp>
      <p:sp>
        <p:nvSpPr>
          <p:cNvPr id="3" name="Foliennummernplatzhalter 2">
            <a:extLst>
              <a:ext uri="{FF2B5EF4-FFF2-40B4-BE49-F238E27FC236}">
                <a16:creationId xmlns:a16="http://schemas.microsoft.com/office/drawing/2014/main" id="{D5499B0E-0175-9F4F-A9C3-89C47718C5BB}"/>
              </a:ext>
            </a:extLst>
          </p:cNvPr>
          <p:cNvSpPr>
            <a:spLocks noGrp="1"/>
          </p:cNvSpPr>
          <p:nvPr>
            <p:ph type="sldNum" sz="quarter" idx="12"/>
          </p:nvPr>
        </p:nvSpPr>
        <p:spPr/>
        <p:txBody>
          <a:bodyPr/>
          <a:lstStyle/>
          <a:p>
            <a:fld id="{639A7054-7072-414D-A7D5-9242A545E85F}" type="slidenum">
              <a:rPr lang="de-DE" smtClean="0"/>
              <a:t>9</a:t>
            </a:fld>
            <a:endParaRPr lang="de-DE" dirty="0"/>
          </a:p>
        </p:txBody>
      </p:sp>
    </p:spTree>
    <p:extLst>
      <p:ext uri="{BB962C8B-B14F-4D97-AF65-F5344CB8AC3E}">
        <p14:creationId xmlns:p14="http://schemas.microsoft.com/office/powerpoint/2010/main" val="40428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P spid="9"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2983</Words>
  <Application>Microsoft Office PowerPoint</Application>
  <PresentationFormat>Bildschirmpräsentation (4:3)</PresentationFormat>
  <Paragraphs>167</Paragraphs>
  <Slides>19</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Times New Roman</vt:lpstr>
      <vt:lpstr>Wingdings</vt:lpstr>
      <vt:lpstr>Office</vt:lpstr>
      <vt:lpstr>Die Entkirchlichung unsrer Gesellschaft</vt:lpstr>
      <vt:lpstr>1. Die wichtigsten Fakten der Entkirchlichung</vt:lpstr>
      <vt:lpstr>2. Die Frage nach den Ursachen</vt:lpstr>
      <vt:lpstr>3. Liegt es eher an Gott?</vt:lpstr>
      <vt:lpstr>3. Wo ist Gott? Und was ist Religion? </vt:lpstr>
      <vt:lpstr>Was ist Religion?</vt:lpstr>
      <vt:lpstr>Spirituelle Grunderfahrungen</vt:lpstr>
      <vt:lpstr>Die Notwendigkeit und die Tragik der „Verstetigung“ religiöser Erfahrungen</vt:lpstr>
      <vt:lpstr>Der gottwidrige Alleinvertretungsanspruch der Religionen</vt:lpstr>
      <vt:lpstr>4. Das Besondere der biblischen Botschaft und die altkirchliche Tradition</vt:lpstr>
      <vt:lpstr>Das Weltbild der altkirchlichen Tradition</vt:lpstr>
      <vt:lpstr>Das Dilemma der Kirche heute</vt:lpstr>
      <vt:lpstr>5. Die säkulare Spiritualität heute</vt:lpstr>
      <vt:lpstr>Befragung auf Burg Bodenstein 2001</vt:lpstr>
      <vt:lpstr>Merkmale der säkularen nach-theistischen Spiritualität heute</vt:lpstr>
      <vt:lpstr>Beispiele säkularer Spiritualität </vt:lpstr>
      <vt:lpstr>Beispiele säkularer Spiritualität </vt:lpstr>
      <vt:lpstr>Christliches Glaubensbekenntnis unserer Zeit Kommunität Wethen 2006</vt:lpstr>
      <vt:lpstr>6. Gott ist weiter und größer als wir denken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Entkirchlichung unsrer Gesellschaft</dc:title>
  <dc:creator>User</dc:creator>
  <cp:lastModifiedBy>User</cp:lastModifiedBy>
  <cp:revision>58</cp:revision>
  <cp:lastPrinted>2024-02-19T09:56:01Z</cp:lastPrinted>
  <dcterms:created xsi:type="dcterms:W3CDTF">2024-02-07T04:31:47Z</dcterms:created>
  <dcterms:modified xsi:type="dcterms:W3CDTF">2024-02-26T17:01:39Z</dcterms:modified>
</cp:coreProperties>
</file>